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9" d="100"/>
          <a:sy n="49" d="100"/>
        </p:scale>
        <p:origin x="-96" y="-22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03A408E7-AC33-4433-B479-1A9BFF807752}" type="datetimeFigureOut">
              <a:rPr lang="en-US" smtClean="0"/>
              <a:t>3/18/2012</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8BF52243-04EC-4145-A014-45CC09B84E10}" type="slidenum">
              <a:rPr lang="en-US" smtClean="0"/>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3A408E7-AC33-4433-B479-1A9BFF807752}" type="datetimeFigureOut">
              <a:rPr lang="en-US" smtClean="0"/>
              <a:t>3/18/2012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BF52243-04EC-4145-A014-45CC09B84E1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3A408E7-AC33-4433-B479-1A9BFF807752}" type="datetimeFigureOut">
              <a:rPr lang="en-US" smtClean="0"/>
              <a:t>3/18/2012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BF52243-04EC-4145-A014-45CC09B84E1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3A408E7-AC33-4433-B479-1A9BFF807752}" type="datetimeFigureOut">
              <a:rPr lang="en-US" smtClean="0"/>
              <a:t>3/18/2012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BF52243-04EC-4145-A014-45CC09B84E1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3A408E7-AC33-4433-B479-1A9BFF807752}" type="datetimeFigureOut">
              <a:rPr lang="en-US" smtClean="0"/>
              <a:t>3/18/2012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BF52243-04EC-4145-A014-45CC09B84E10}" type="slidenum">
              <a:rPr lang="en-US" smtClean="0"/>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3A408E7-AC33-4433-B479-1A9BFF807752}" type="datetimeFigureOut">
              <a:rPr lang="en-US" smtClean="0"/>
              <a:t>3/18/2012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BF52243-04EC-4145-A014-45CC09B84E1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3A408E7-AC33-4433-B479-1A9BFF807752}" type="datetimeFigureOut">
              <a:rPr lang="en-US" smtClean="0"/>
              <a:t>3/18/2012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BF52243-04EC-4145-A014-45CC09B84E10}" type="slidenum">
              <a:rPr lang="en-US" smtClean="0"/>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3A408E7-AC33-4433-B479-1A9BFF807752}" type="datetimeFigureOut">
              <a:rPr lang="en-US" smtClean="0"/>
              <a:t>3/18/2012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BF52243-04EC-4145-A014-45CC09B84E1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3A408E7-AC33-4433-B479-1A9BFF807752}" type="datetimeFigureOut">
              <a:rPr lang="en-US" smtClean="0"/>
              <a:t>3/18/2012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BF52243-04EC-4145-A014-45CC09B84E1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3A408E7-AC33-4433-B479-1A9BFF807752}" type="datetimeFigureOut">
              <a:rPr lang="en-US" smtClean="0"/>
              <a:t>3/18/2012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BF52243-04EC-4145-A014-45CC09B84E1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03A408E7-AC33-4433-B479-1A9BFF807752}" type="datetimeFigureOut">
              <a:rPr lang="en-US" smtClean="0"/>
              <a:t>3/18/2012</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8BF52243-04EC-4145-A014-45CC09B84E1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03A408E7-AC33-4433-B479-1A9BFF807752}" type="datetimeFigureOut">
              <a:rPr lang="en-US" smtClean="0"/>
              <a:t>3/18/2012</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8BF52243-04EC-4145-A014-45CC09B84E10}"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4.xml"/><Relationship Id="rId1" Type="http://schemas.openxmlformats.org/officeDocument/2006/relationships/slideLayout" Target="../slideLayouts/slideLayout7.xml"/><Relationship Id="rId6" Type="http://schemas.openxmlformats.org/officeDocument/2006/relationships/slide" Target="slide35.xml"/><Relationship Id="rId5" Type="http://schemas.openxmlformats.org/officeDocument/2006/relationships/slide" Target="slide31.xml"/><Relationship Id="rId4" Type="http://schemas.openxmlformats.org/officeDocument/2006/relationships/slide" Target="slide2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4" name="Rectangle 4"/>
          <p:cNvSpPr>
            <a:spLocks noChangeArrowheads="1"/>
          </p:cNvSpPr>
          <p:nvPr/>
        </p:nvSpPr>
        <p:spPr bwMode="auto">
          <a:xfrm>
            <a:off x="1752600" y="838200"/>
            <a:ext cx="7162800" cy="4343400"/>
          </a:xfrm>
          <a:prstGeom prst="rect">
            <a:avLst/>
          </a:prstGeom>
          <a:noFill/>
          <a:ln w="9525">
            <a:noFill/>
            <a:miter lim="800000"/>
            <a:headEnd/>
            <a:tailEnd/>
          </a:ln>
        </p:spPr>
        <p:txBody>
          <a:bodyPr anchor="b"/>
          <a:lstStyle/>
          <a:p>
            <a:pPr algn="ctr" eaLnBrk="1" hangingPunct="1"/>
            <a:r>
              <a:rPr lang="en-US" sz="4400" b="1">
                <a:solidFill>
                  <a:srgbClr val="FFFF99"/>
                </a:solidFill>
                <a:effectLst>
                  <a:outerShdw blurRad="38100" dist="38100" dir="2700000" algn="tl">
                    <a:srgbClr val="C0C0C0"/>
                  </a:outerShdw>
                </a:effectLst>
                <a:latin typeface="Arial Narrow" pitchFamily="34" charset="0"/>
                <a:cs typeface="Times New Roman" pitchFamily="18" charset="0"/>
              </a:rPr>
              <a:t>PANDUAN PENGGUNAAN </a:t>
            </a:r>
            <a:br>
              <a:rPr lang="en-US" sz="4400" b="1">
                <a:solidFill>
                  <a:srgbClr val="FFFF99"/>
                </a:solidFill>
                <a:effectLst>
                  <a:outerShdw blurRad="38100" dist="38100" dir="2700000" algn="tl">
                    <a:srgbClr val="C0C0C0"/>
                  </a:outerShdw>
                </a:effectLst>
                <a:latin typeface="Arial Narrow" pitchFamily="34" charset="0"/>
                <a:cs typeface="Times New Roman" pitchFamily="18" charset="0"/>
              </a:rPr>
            </a:br>
            <a:r>
              <a:rPr lang="en-US" sz="4400" b="1">
                <a:solidFill>
                  <a:srgbClr val="FFFF99"/>
                </a:solidFill>
                <a:effectLst>
                  <a:outerShdw blurRad="38100" dist="38100" dir="2700000" algn="tl">
                    <a:srgbClr val="C0C0C0"/>
                  </a:outerShdw>
                </a:effectLst>
                <a:latin typeface="Arial Narrow" pitchFamily="34" charset="0"/>
                <a:cs typeface="Times New Roman" pitchFamily="18" charset="0"/>
              </a:rPr>
              <a:t>TEKNOLOGI MAKLUMAT DAN KOMUNIKASI (ICT) </a:t>
            </a:r>
            <a:br>
              <a:rPr lang="en-US" sz="4400" b="1">
                <a:solidFill>
                  <a:srgbClr val="FFFF99"/>
                </a:solidFill>
                <a:effectLst>
                  <a:outerShdw blurRad="38100" dist="38100" dir="2700000" algn="tl">
                    <a:srgbClr val="C0C0C0"/>
                  </a:outerShdw>
                </a:effectLst>
                <a:latin typeface="Arial Narrow" pitchFamily="34" charset="0"/>
                <a:cs typeface="Times New Roman" pitchFamily="18" charset="0"/>
              </a:rPr>
            </a:br>
            <a:r>
              <a:rPr lang="en-US" sz="4400" b="1">
                <a:solidFill>
                  <a:srgbClr val="FFFF99"/>
                </a:solidFill>
                <a:effectLst>
                  <a:outerShdw blurRad="38100" dist="38100" dir="2700000" algn="tl">
                    <a:srgbClr val="C0C0C0"/>
                  </a:outerShdw>
                </a:effectLst>
                <a:latin typeface="Arial Narrow" pitchFamily="34" charset="0"/>
                <a:cs typeface="Times New Roman" pitchFamily="18" charset="0"/>
              </a:rPr>
              <a:t>DALAM </a:t>
            </a:r>
            <a:br>
              <a:rPr lang="en-US" sz="4400" b="1">
                <a:solidFill>
                  <a:srgbClr val="FFFF99"/>
                </a:solidFill>
                <a:effectLst>
                  <a:outerShdw blurRad="38100" dist="38100" dir="2700000" algn="tl">
                    <a:srgbClr val="C0C0C0"/>
                  </a:outerShdw>
                </a:effectLst>
                <a:latin typeface="Arial Narrow" pitchFamily="34" charset="0"/>
                <a:cs typeface="Times New Roman" pitchFamily="18" charset="0"/>
              </a:rPr>
            </a:br>
            <a:r>
              <a:rPr lang="en-US" sz="4400" b="1">
                <a:solidFill>
                  <a:srgbClr val="FFFF99"/>
                </a:solidFill>
                <a:effectLst>
                  <a:outerShdw blurRad="38100" dist="38100" dir="2700000" algn="tl">
                    <a:srgbClr val="C0C0C0"/>
                  </a:outerShdw>
                </a:effectLst>
                <a:latin typeface="Arial Narrow" pitchFamily="34" charset="0"/>
                <a:cs typeface="Times New Roman" pitchFamily="18" charset="0"/>
              </a:rPr>
              <a:t>PENGAJARAN &amp; PEMBELAJARAN</a:t>
            </a:r>
            <a:r>
              <a:rPr lang="en-US" sz="4400" b="1">
                <a:solidFill>
                  <a:srgbClr val="FFFF99"/>
                </a:solidFill>
                <a:effectLst>
                  <a:outerShdw blurRad="38100" dist="38100" dir="2700000" algn="tl">
                    <a:srgbClr val="C0C0C0"/>
                  </a:outerShdw>
                </a:effectLst>
                <a:cs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87044"/>
                                        </p:tgtEl>
                                        <p:attrNameLst>
                                          <p:attrName>style.visibility</p:attrName>
                                        </p:attrNameLst>
                                      </p:cBhvr>
                                      <p:to>
                                        <p:strVal val="visible"/>
                                      </p:to>
                                    </p:set>
                                    <p:anim calcmode="lin" valueType="num">
                                      <p:cBhvr>
                                        <p:cTn id="7" dur="2000" fill="hold"/>
                                        <p:tgtEl>
                                          <p:spTgt spid="87044"/>
                                        </p:tgtEl>
                                        <p:attrNameLst>
                                          <p:attrName>ppt_w</p:attrName>
                                        </p:attrNameLst>
                                      </p:cBhvr>
                                      <p:tavLst>
                                        <p:tav tm="0">
                                          <p:val>
                                            <p:strVal val="#ppt_w*0.70"/>
                                          </p:val>
                                        </p:tav>
                                        <p:tav tm="100000">
                                          <p:val>
                                            <p:strVal val="#ppt_w"/>
                                          </p:val>
                                        </p:tav>
                                      </p:tavLst>
                                    </p:anim>
                                    <p:anim calcmode="lin" valueType="num">
                                      <p:cBhvr>
                                        <p:cTn id="8" dur="2000" fill="hold"/>
                                        <p:tgtEl>
                                          <p:spTgt spid="87044"/>
                                        </p:tgtEl>
                                        <p:attrNameLst>
                                          <p:attrName>ppt_h</p:attrName>
                                        </p:attrNameLst>
                                      </p:cBhvr>
                                      <p:tavLst>
                                        <p:tav tm="0">
                                          <p:val>
                                            <p:strVal val="#ppt_h"/>
                                          </p:val>
                                        </p:tav>
                                        <p:tav tm="100000">
                                          <p:val>
                                            <p:strVal val="#ppt_h"/>
                                          </p:val>
                                        </p:tav>
                                      </p:tavLst>
                                    </p:anim>
                                    <p:animEffect transition="in" filter="fade">
                                      <p:cBhvr>
                                        <p:cTn id="9" dur="2000"/>
                                        <p:tgtEl>
                                          <p:spTgt spid="870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Text Box 4"/>
          <p:cNvSpPr txBox="1">
            <a:spLocks noChangeArrowheads="1"/>
          </p:cNvSpPr>
          <p:nvPr/>
        </p:nvSpPr>
        <p:spPr bwMode="ltGray">
          <a:xfrm>
            <a:off x="685800" y="304800"/>
            <a:ext cx="7086600" cy="519113"/>
          </a:xfrm>
          <a:prstGeom prst="rect">
            <a:avLst/>
          </a:prstGeom>
          <a:noFill/>
          <a:ln w="9525">
            <a:noFill/>
            <a:miter lim="800000"/>
            <a:headEnd/>
            <a:tailEnd/>
          </a:ln>
          <a:effectLst/>
        </p:spPr>
        <p:txBody>
          <a:bodyPr>
            <a:spAutoFit/>
          </a:bodyPr>
          <a:lstStyle/>
          <a:p>
            <a:pPr eaLnBrk="1" hangingPunct="1">
              <a:spcBef>
                <a:spcPct val="50000"/>
              </a:spcBef>
            </a:pPr>
            <a:endParaRPr lang="en-GB" sz="2800">
              <a:solidFill>
                <a:srgbClr val="D60093"/>
              </a:solidFill>
              <a:latin typeface="Times New Roman" pitchFamily="18" charset="0"/>
              <a:cs typeface="Times New Roman" pitchFamily="18" charset="0"/>
            </a:endParaRPr>
          </a:p>
        </p:txBody>
      </p:sp>
      <p:sp>
        <p:nvSpPr>
          <p:cNvPr id="23557" name="Text Box 5"/>
          <p:cNvSpPr txBox="1">
            <a:spLocks noChangeArrowheads="1"/>
          </p:cNvSpPr>
          <p:nvPr/>
        </p:nvSpPr>
        <p:spPr bwMode="ltGray">
          <a:xfrm>
            <a:off x="669925" y="955675"/>
            <a:ext cx="6111875" cy="457200"/>
          </a:xfrm>
          <a:prstGeom prst="rect">
            <a:avLst/>
          </a:prstGeom>
          <a:noFill/>
          <a:ln w="9525">
            <a:noFill/>
            <a:miter lim="800000"/>
            <a:headEnd/>
            <a:tailEnd/>
          </a:ln>
          <a:effectLst/>
        </p:spPr>
        <p:txBody>
          <a:bodyPr>
            <a:spAutoFit/>
          </a:bodyPr>
          <a:lstStyle/>
          <a:p>
            <a:pPr eaLnBrk="1" hangingPunct="1"/>
            <a:endParaRPr lang="en-GB" sz="2400">
              <a:latin typeface="Times New Roman" pitchFamily="18" charset="0"/>
            </a:endParaRPr>
          </a:p>
        </p:txBody>
      </p:sp>
      <p:sp>
        <p:nvSpPr>
          <p:cNvPr id="23558" name="Text Box 6"/>
          <p:cNvSpPr txBox="1">
            <a:spLocks noChangeArrowheads="1"/>
          </p:cNvSpPr>
          <p:nvPr/>
        </p:nvSpPr>
        <p:spPr bwMode="ltGray">
          <a:xfrm>
            <a:off x="457200" y="1524000"/>
            <a:ext cx="7010400" cy="3722688"/>
          </a:xfrm>
          <a:prstGeom prst="rect">
            <a:avLst/>
          </a:prstGeom>
          <a:noFill/>
          <a:ln w="9525">
            <a:noFill/>
            <a:miter lim="800000"/>
            <a:headEnd/>
            <a:tailEnd/>
          </a:ln>
          <a:effectLst/>
        </p:spPr>
        <p:txBody>
          <a:bodyPr>
            <a:spAutoFit/>
          </a:bodyPr>
          <a:lstStyle/>
          <a:p>
            <a:pPr eaLnBrk="1" hangingPunct="1">
              <a:spcBef>
                <a:spcPct val="50000"/>
              </a:spcBef>
            </a:pPr>
            <a:r>
              <a:rPr lang="en-US" sz="2800" b="1">
                <a:solidFill>
                  <a:srgbClr val="3333CC"/>
                </a:solidFill>
                <a:latin typeface="Arial Narrow"/>
                <a:cs typeface="Times New Roman" pitchFamily="18" charset="0"/>
              </a:rPr>
              <a:t>•</a:t>
            </a:r>
            <a:r>
              <a:rPr lang="en-US" sz="2800" b="1">
                <a:solidFill>
                  <a:srgbClr val="3333CC"/>
                </a:solidFill>
                <a:latin typeface="Arial Black" pitchFamily="34" charset="0"/>
                <a:cs typeface="Times New Roman" pitchFamily="18" charset="0"/>
              </a:rPr>
              <a:t> </a:t>
            </a:r>
            <a:r>
              <a:rPr lang="en-US" sz="2800" b="1">
                <a:solidFill>
                  <a:srgbClr val="3333CC"/>
                </a:solidFill>
                <a:latin typeface="Arial" charset="0"/>
                <a:cs typeface="Times New Roman" pitchFamily="18" charset="0"/>
              </a:rPr>
              <a:t>Dalam konteks penggunaan ICT dalam </a:t>
            </a:r>
            <a:br>
              <a:rPr lang="en-US" sz="2800" b="1">
                <a:solidFill>
                  <a:srgbClr val="3333CC"/>
                </a:solidFill>
                <a:latin typeface="Arial" charset="0"/>
                <a:cs typeface="Times New Roman" pitchFamily="18" charset="0"/>
              </a:rPr>
            </a:br>
            <a:r>
              <a:rPr lang="en-US" sz="2800" b="1">
                <a:solidFill>
                  <a:srgbClr val="3333CC"/>
                </a:solidFill>
                <a:latin typeface="Arial" charset="0"/>
                <a:cs typeface="Times New Roman" pitchFamily="18" charset="0"/>
              </a:rPr>
              <a:t>   P&amp;P tiada satu cara pun boleh dikata </a:t>
            </a:r>
            <a:br>
              <a:rPr lang="en-US" sz="2800" b="1">
                <a:solidFill>
                  <a:srgbClr val="3333CC"/>
                </a:solidFill>
                <a:latin typeface="Arial" charset="0"/>
                <a:cs typeface="Times New Roman" pitchFamily="18" charset="0"/>
              </a:rPr>
            </a:br>
            <a:r>
              <a:rPr lang="en-US" sz="2800" b="1">
                <a:solidFill>
                  <a:srgbClr val="3333CC"/>
                </a:solidFill>
                <a:latin typeface="Arial" charset="0"/>
                <a:cs typeface="Times New Roman" pitchFamily="18" charset="0"/>
              </a:rPr>
              <a:t>   sebagai terbaik dan mesti digunakan. </a:t>
            </a:r>
          </a:p>
          <a:p>
            <a:pPr eaLnBrk="1" hangingPunct="1">
              <a:spcBef>
                <a:spcPct val="50000"/>
              </a:spcBef>
            </a:pPr>
            <a:r>
              <a:rPr lang="en-US" b="1">
                <a:solidFill>
                  <a:srgbClr val="3333CC"/>
                </a:solidFill>
              </a:rPr>
              <a:t>•</a:t>
            </a:r>
            <a:r>
              <a:rPr lang="en-US" sz="2800" b="1">
                <a:solidFill>
                  <a:srgbClr val="3333CC"/>
                </a:solidFill>
                <a:latin typeface="Arial" charset="0"/>
                <a:cs typeface="Times New Roman" pitchFamily="18" charset="0"/>
              </a:rPr>
              <a:t>Pendekatan terbaik yang sebenarnya </a:t>
            </a:r>
            <a:br>
              <a:rPr lang="en-US" sz="2800" b="1">
                <a:solidFill>
                  <a:srgbClr val="3333CC"/>
                </a:solidFill>
                <a:latin typeface="Arial" charset="0"/>
                <a:cs typeface="Times New Roman" pitchFamily="18" charset="0"/>
              </a:rPr>
            </a:br>
            <a:r>
              <a:rPr lang="en-US" sz="2800" b="1">
                <a:solidFill>
                  <a:srgbClr val="3333CC"/>
                </a:solidFill>
                <a:latin typeface="Arial" charset="0"/>
                <a:cs typeface="Times New Roman" pitchFamily="18" charset="0"/>
              </a:rPr>
              <a:t>  ialah apabila penggunaan ICT sesuai </a:t>
            </a:r>
            <a:br>
              <a:rPr lang="en-US" sz="2800" b="1">
                <a:solidFill>
                  <a:srgbClr val="3333CC"/>
                </a:solidFill>
                <a:latin typeface="Arial" charset="0"/>
                <a:cs typeface="Times New Roman" pitchFamily="18" charset="0"/>
              </a:rPr>
            </a:br>
            <a:r>
              <a:rPr lang="en-US" sz="2800" b="1">
                <a:solidFill>
                  <a:srgbClr val="3333CC"/>
                </a:solidFill>
                <a:latin typeface="Arial" charset="0"/>
                <a:cs typeface="Times New Roman" pitchFamily="18" charset="0"/>
              </a:rPr>
              <a:t>  dengan keperluan murid, serta dapat </a:t>
            </a:r>
            <a:br>
              <a:rPr lang="en-US" sz="2800" b="1">
                <a:solidFill>
                  <a:srgbClr val="3333CC"/>
                </a:solidFill>
                <a:latin typeface="Arial" charset="0"/>
                <a:cs typeface="Times New Roman" pitchFamily="18" charset="0"/>
              </a:rPr>
            </a:br>
            <a:r>
              <a:rPr lang="en-US" sz="2800" b="1">
                <a:solidFill>
                  <a:srgbClr val="3333CC"/>
                </a:solidFill>
                <a:latin typeface="Arial" charset="0"/>
                <a:cs typeface="Times New Roman" pitchFamily="18" charset="0"/>
              </a:rPr>
              <a:t>  membuahkan hasil yang diharapkan     </a:t>
            </a:r>
            <a:br>
              <a:rPr lang="en-US" sz="2800" b="1">
                <a:solidFill>
                  <a:srgbClr val="3333CC"/>
                </a:solidFill>
                <a:latin typeface="Arial" charset="0"/>
                <a:cs typeface="Times New Roman" pitchFamily="18" charset="0"/>
              </a:rPr>
            </a:br>
            <a:r>
              <a:rPr lang="en-US" sz="2800" b="1">
                <a:solidFill>
                  <a:srgbClr val="3333CC"/>
                </a:solidFill>
                <a:latin typeface="Arial" charset="0"/>
                <a:cs typeface="Times New Roman" pitchFamily="18" charset="0"/>
              </a:rPr>
              <a:t>  dalam jangka masa yang munasabah.</a:t>
            </a:r>
          </a:p>
        </p:txBody>
      </p:sp>
      <p:sp>
        <p:nvSpPr>
          <p:cNvPr id="23559" name="Rectangle 7"/>
          <p:cNvSpPr>
            <a:spLocks noGrp="1" noChangeArrowheads="1"/>
          </p:cNvSpPr>
          <p:nvPr>
            <p:ph type="title"/>
          </p:nvPr>
        </p:nvSpPr>
        <p:spPr>
          <a:xfrm>
            <a:off x="457200" y="152400"/>
            <a:ext cx="7467600" cy="1066800"/>
          </a:xfrm>
        </p:spPr>
        <p:txBody>
          <a:bodyPr/>
          <a:lstStyle/>
          <a:p>
            <a:r>
              <a:rPr lang="en-US" sz="3200" b="1" i="1" dirty="0" err="1">
                <a:solidFill>
                  <a:srgbClr val="D60093"/>
                </a:solidFill>
                <a:latin typeface="Times New Roman" pitchFamily="18" charset="0"/>
                <a:cs typeface="Times New Roman" pitchFamily="18" charset="0"/>
              </a:rPr>
              <a:t>Bagaimana</a:t>
            </a:r>
            <a:r>
              <a:rPr lang="en-US" sz="3200" b="1" i="1" dirty="0">
                <a:solidFill>
                  <a:srgbClr val="D60093"/>
                </a:solidFill>
                <a:latin typeface="Times New Roman" pitchFamily="18" charset="0"/>
                <a:cs typeface="Times New Roman" pitchFamily="18" charset="0"/>
              </a:rPr>
              <a:t> </a:t>
            </a:r>
            <a:r>
              <a:rPr lang="en-US" sz="3200" b="1" i="1" dirty="0" err="1">
                <a:solidFill>
                  <a:srgbClr val="D60093"/>
                </a:solidFill>
                <a:latin typeface="Times New Roman" pitchFamily="18" charset="0"/>
                <a:cs typeface="Times New Roman" pitchFamily="18" charset="0"/>
              </a:rPr>
              <a:t>Menggunakan</a:t>
            </a:r>
            <a:r>
              <a:rPr lang="en-US" sz="3200" b="1" i="1" dirty="0">
                <a:solidFill>
                  <a:srgbClr val="D60093"/>
                </a:solidFill>
                <a:latin typeface="Times New Roman" pitchFamily="18" charset="0"/>
                <a:cs typeface="Times New Roman" pitchFamily="18" charset="0"/>
              </a:rPr>
              <a:t> ICT </a:t>
            </a:r>
            <a:r>
              <a:rPr lang="en-US" sz="3200" b="1" i="1" dirty="0" err="1">
                <a:solidFill>
                  <a:srgbClr val="D60093"/>
                </a:solidFill>
                <a:latin typeface="Times New Roman" pitchFamily="18" charset="0"/>
                <a:cs typeface="Times New Roman" pitchFamily="18" charset="0"/>
              </a:rPr>
              <a:t>Dalam</a:t>
            </a:r>
            <a:r>
              <a:rPr lang="en-US" sz="3200" b="1" i="1" dirty="0">
                <a:solidFill>
                  <a:srgbClr val="D60093"/>
                </a:solidFill>
                <a:latin typeface="Times New Roman" pitchFamily="18" charset="0"/>
                <a:cs typeface="Times New Roman" pitchFamily="18" charset="0"/>
              </a:rPr>
              <a:t> P&amp;P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Text Box 3"/>
          <p:cNvSpPr txBox="1">
            <a:spLocks noChangeArrowheads="1"/>
          </p:cNvSpPr>
          <p:nvPr/>
        </p:nvSpPr>
        <p:spPr bwMode="ltGray">
          <a:xfrm>
            <a:off x="669925" y="955675"/>
            <a:ext cx="6111875" cy="457200"/>
          </a:xfrm>
          <a:prstGeom prst="rect">
            <a:avLst/>
          </a:prstGeom>
          <a:noFill/>
          <a:ln w="9525">
            <a:noFill/>
            <a:miter lim="800000"/>
            <a:headEnd/>
            <a:tailEnd/>
          </a:ln>
          <a:effectLst/>
        </p:spPr>
        <p:txBody>
          <a:bodyPr>
            <a:spAutoFit/>
          </a:bodyPr>
          <a:lstStyle/>
          <a:p>
            <a:pPr eaLnBrk="1" hangingPunct="1"/>
            <a:endParaRPr lang="en-GB" sz="2400">
              <a:latin typeface="Times New Roman" pitchFamily="18" charset="0"/>
            </a:endParaRPr>
          </a:p>
        </p:txBody>
      </p:sp>
      <p:sp>
        <p:nvSpPr>
          <p:cNvPr id="59396" name="Text Box 4"/>
          <p:cNvSpPr txBox="1">
            <a:spLocks noChangeArrowheads="1"/>
          </p:cNvSpPr>
          <p:nvPr/>
        </p:nvSpPr>
        <p:spPr bwMode="ltGray">
          <a:xfrm>
            <a:off x="609600" y="2057400"/>
            <a:ext cx="7010400" cy="3082925"/>
          </a:xfrm>
          <a:prstGeom prst="rect">
            <a:avLst/>
          </a:prstGeom>
          <a:noFill/>
          <a:ln w="9525">
            <a:noFill/>
            <a:miter lim="800000"/>
            <a:headEnd/>
            <a:tailEnd/>
          </a:ln>
          <a:effectLst/>
        </p:spPr>
        <p:txBody>
          <a:bodyPr>
            <a:spAutoFit/>
          </a:bodyPr>
          <a:lstStyle/>
          <a:p>
            <a:pPr eaLnBrk="1" hangingPunct="1">
              <a:spcBef>
                <a:spcPct val="50000"/>
              </a:spcBef>
              <a:buClr>
                <a:srgbClr val="FF0066"/>
              </a:buClr>
              <a:buFont typeface="Wingdings" pitchFamily="2" charset="2"/>
              <a:buNone/>
            </a:pPr>
            <a:r>
              <a:rPr lang="en-US" sz="2800" b="1">
                <a:solidFill>
                  <a:srgbClr val="3333CC"/>
                </a:solidFill>
                <a:latin typeface="Arial" charset="0"/>
                <a:cs typeface="Times New Roman" pitchFamily="18" charset="0"/>
              </a:rPr>
              <a:t>Penggunaan ICTdalam P&amp;P  dapat dilihat dan dua aspek, </a:t>
            </a:r>
          </a:p>
          <a:p>
            <a:pPr eaLnBrk="1" hangingPunct="1">
              <a:spcBef>
                <a:spcPct val="50000"/>
              </a:spcBef>
              <a:buClr>
                <a:srgbClr val="FF0066"/>
              </a:buClr>
              <a:buFont typeface="Wingdings" pitchFamily="2" charset="2"/>
              <a:buNone/>
            </a:pPr>
            <a:r>
              <a:rPr lang="en-US" sz="2800" b="1">
                <a:solidFill>
                  <a:srgbClr val="3333CC"/>
                </a:solidFill>
                <a:latin typeface="Arial" charset="0"/>
                <a:cs typeface="Times New Roman" pitchFamily="18" charset="0"/>
              </a:rPr>
              <a:t>( i ) Aspek pengajaran iaitu</a:t>
            </a:r>
            <a:br>
              <a:rPr lang="en-US" sz="2800" b="1">
                <a:solidFill>
                  <a:srgbClr val="3333CC"/>
                </a:solidFill>
                <a:latin typeface="Arial" charset="0"/>
                <a:cs typeface="Times New Roman" pitchFamily="18" charset="0"/>
              </a:rPr>
            </a:br>
            <a:r>
              <a:rPr lang="en-US" sz="2800" b="1">
                <a:solidFill>
                  <a:srgbClr val="3333CC"/>
                </a:solidFill>
                <a:latin typeface="Arial" charset="0"/>
                <a:cs typeface="Times New Roman" pitchFamily="18" charset="0"/>
              </a:rPr>
              <a:t>       (guru mengguna ICT), dan </a:t>
            </a:r>
          </a:p>
          <a:p>
            <a:pPr eaLnBrk="1" hangingPunct="1">
              <a:spcBef>
                <a:spcPct val="50000"/>
              </a:spcBef>
              <a:buClr>
                <a:srgbClr val="FF0066"/>
              </a:buClr>
              <a:buFont typeface="Wingdings" pitchFamily="2" charset="2"/>
              <a:buNone/>
            </a:pPr>
            <a:r>
              <a:rPr lang="en-US" sz="2800" b="1">
                <a:solidFill>
                  <a:srgbClr val="3333CC"/>
                </a:solidFill>
                <a:latin typeface="Arial" charset="0"/>
                <a:cs typeface="Times New Roman" pitchFamily="18" charset="0"/>
              </a:rPr>
              <a:t>( ii ) Aspek pembelajaran </a:t>
            </a:r>
            <a:br>
              <a:rPr lang="en-US" sz="2800" b="1">
                <a:solidFill>
                  <a:srgbClr val="3333CC"/>
                </a:solidFill>
                <a:latin typeface="Arial" charset="0"/>
                <a:cs typeface="Times New Roman" pitchFamily="18" charset="0"/>
              </a:rPr>
            </a:br>
            <a:r>
              <a:rPr lang="en-US" sz="2800" b="1">
                <a:solidFill>
                  <a:srgbClr val="3333CC"/>
                </a:solidFill>
                <a:latin typeface="Arial" charset="0"/>
                <a:cs typeface="Times New Roman" pitchFamily="18" charset="0"/>
              </a:rPr>
              <a:t>      ( murid mengguna ICT).</a:t>
            </a:r>
          </a:p>
        </p:txBody>
      </p:sp>
      <p:sp>
        <p:nvSpPr>
          <p:cNvPr id="59397" name="Rectangle 5"/>
          <p:cNvSpPr>
            <a:spLocks noGrp="1" noChangeArrowheads="1"/>
          </p:cNvSpPr>
          <p:nvPr>
            <p:ph type="title"/>
          </p:nvPr>
        </p:nvSpPr>
        <p:spPr>
          <a:xfrm>
            <a:off x="457200" y="104775"/>
            <a:ext cx="7467600" cy="1190625"/>
          </a:xfrm>
        </p:spPr>
        <p:txBody>
          <a:bodyPr/>
          <a:lstStyle/>
          <a:p>
            <a:r>
              <a:rPr lang="en-US" sz="3600" b="1" i="1">
                <a:solidFill>
                  <a:srgbClr val="D60093"/>
                </a:solidFill>
                <a:latin typeface="Times New Roman" pitchFamily="18" charset="0"/>
                <a:cs typeface="Times New Roman" pitchFamily="18" charset="0"/>
              </a:rPr>
              <a:t>Bagaimana Menggunakan ICT Dalam P&amp;P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Text Box 4"/>
          <p:cNvSpPr txBox="1">
            <a:spLocks noChangeArrowheads="1"/>
          </p:cNvSpPr>
          <p:nvPr/>
        </p:nvSpPr>
        <p:spPr bwMode="ltGray">
          <a:xfrm>
            <a:off x="457200" y="1524000"/>
            <a:ext cx="6477000" cy="3938588"/>
          </a:xfrm>
          <a:prstGeom prst="rect">
            <a:avLst/>
          </a:prstGeom>
          <a:noFill/>
          <a:ln w="9525">
            <a:noFill/>
            <a:miter lim="800000"/>
            <a:headEnd/>
            <a:tailEnd/>
          </a:ln>
          <a:effectLst/>
        </p:spPr>
        <p:txBody>
          <a:bodyPr>
            <a:spAutoFit/>
          </a:bodyPr>
          <a:lstStyle/>
          <a:p>
            <a:pPr lvl="1" eaLnBrk="1" hangingPunct="1">
              <a:spcBef>
                <a:spcPct val="50000"/>
              </a:spcBef>
              <a:buFontTx/>
              <a:buChar char="•"/>
            </a:pPr>
            <a:r>
              <a:rPr lang="en-US" sz="2800" b="1">
                <a:solidFill>
                  <a:srgbClr val="3333CC"/>
                </a:solidFill>
                <a:latin typeface="Arial" charset="0"/>
                <a:cs typeface="Times New Roman" pitchFamily="18" charset="0"/>
              </a:rPr>
              <a:t>  Tutorial, </a:t>
            </a:r>
          </a:p>
          <a:p>
            <a:pPr lvl="1" eaLnBrk="1" hangingPunct="1">
              <a:spcBef>
                <a:spcPct val="50000"/>
              </a:spcBef>
              <a:buFontTx/>
              <a:buChar char="•"/>
            </a:pPr>
            <a:r>
              <a:rPr lang="en-US" sz="2800" b="1">
                <a:solidFill>
                  <a:srgbClr val="3333CC"/>
                </a:solidFill>
                <a:latin typeface="Arial" charset="0"/>
                <a:cs typeface="Times New Roman" pitchFamily="18" charset="0"/>
              </a:rPr>
              <a:t>   Penerokaan (eksploratori), </a:t>
            </a:r>
          </a:p>
          <a:p>
            <a:pPr lvl="1" eaLnBrk="1" hangingPunct="1">
              <a:spcBef>
                <a:spcPct val="50000"/>
              </a:spcBef>
              <a:buFontTx/>
              <a:buChar char="•"/>
            </a:pPr>
            <a:r>
              <a:rPr lang="en-US" sz="2800" b="1">
                <a:solidFill>
                  <a:srgbClr val="3333CC"/>
                </a:solidFill>
                <a:latin typeface="Arial" charset="0"/>
                <a:cs typeface="Times New Roman" pitchFamily="18" charset="0"/>
              </a:rPr>
              <a:t>   Aplikasi dan </a:t>
            </a:r>
          </a:p>
          <a:p>
            <a:pPr lvl="1" eaLnBrk="1" hangingPunct="1">
              <a:spcBef>
                <a:spcPct val="50000"/>
              </a:spcBef>
              <a:buFontTx/>
              <a:buChar char="•"/>
            </a:pPr>
            <a:r>
              <a:rPr lang="en-US" sz="2800" b="1">
                <a:solidFill>
                  <a:srgbClr val="3333CC"/>
                </a:solidFill>
                <a:latin typeface="Arial" charset="0"/>
                <a:cs typeface="Times New Roman" pitchFamily="18" charset="0"/>
              </a:rPr>
              <a:t>   Komunikasi.</a:t>
            </a:r>
          </a:p>
          <a:p>
            <a:pPr eaLnBrk="1" hangingPunct="1">
              <a:spcBef>
                <a:spcPct val="50000"/>
              </a:spcBef>
            </a:pPr>
            <a:r>
              <a:rPr lang="en-US" sz="2800" b="1">
                <a:solidFill>
                  <a:srgbClr val="3333CC"/>
                </a:solidFill>
                <a:latin typeface="Arial Narrow"/>
                <a:cs typeface="Times New Roman" pitchFamily="18" charset="0"/>
              </a:rPr>
              <a:t> </a:t>
            </a:r>
            <a:r>
              <a:rPr lang="en-US" sz="2800" b="1">
                <a:solidFill>
                  <a:srgbClr val="3333CC"/>
                </a:solidFill>
                <a:latin typeface="Arial" charset="0"/>
                <a:cs typeface="Times New Roman" pitchFamily="18" charset="0"/>
              </a:rPr>
              <a:t>Dalam konteks pengajaran pula, ICT boleh diguna sebagai alat persembahan dan alat demonstrasi.</a:t>
            </a:r>
          </a:p>
        </p:txBody>
      </p:sp>
      <p:sp>
        <p:nvSpPr>
          <p:cNvPr id="24584" name="Rectangle 8"/>
          <p:cNvSpPr>
            <a:spLocks noGrp="1" noChangeArrowheads="1"/>
          </p:cNvSpPr>
          <p:nvPr>
            <p:ph type="title"/>
          </p:nvPr>
        </p:nvSpPr>
        <p:spPr>
          <a:xfrm>
            <a:off x="228600" y="107950"/>
            <a:ext cx="7467600" cy="1066800"/>
          </a:xfrm>
        </p:spPr>
        <p:txBody>
          <a:bodyPr>
            <a:normAutofit fontScale="90000"/>
          </a:bodyPr>
          <a:lstStyle/>
          <a:p>
            <a:pPr algn="l"/>
            <a:r>
              <a:rPr lang="en-US" sz="3200" b="1">
                <a:solidFill>
                  <a:srgbClr val="FF0066"/>
                </a:solidFill>
                <a:latin typeface="Arial Narrow" pitchFamily="34" charset="0"/>
                <a:cs typeface="Times New Roman" pitchFamily="18" charset="0"/>
              </a:rPr>
              <a:t>Dalam konteks pembelajaran , penggunaan ICT dalam P&amp;P boleh dikategori sebagai :</a:t>
            </a:r>
            <a:endParaRPr lang="en-US" sz="3200">
              <a:solidFill>
                <a:srgbClr val="FF0066"/>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ltGray">
          <a:xfrm>
            <a:off x="1066800" y="1447800"/>
            <a:ext cx="6172200" cy="457200"/>
          </a:xfrm>
          <a:prstGeom prst="rect">
            <a:avLst/>
          </a:prstGeom>
          <a:noFill/>
          <a:ln w="9525">
            <a:noFill/>
            <a:miter lim="800000"/>
            <a:headEnd/>
            <a:tailEnd/>
          </a:ln>
          <a:effectLst/>
        </p:spPr>
        <p:txBody>
          <a:bodyPr>
            <a:spAutoFit/>
          </a:bodyPr>
          <a:lstStyle/>
          <a:p>
            <a:pPr eaLnBrk="1" hangingPunct="1">
              <a:spcBef>
                <a:spcPct val="50000"/>
              </a:spcBef>
            </a:pPr>
            <a:endParaRPr lang="en-GB" sz="2400">
              <a:latin typeface="Times New Roman" pitchFamily="18" charset="0"/>
            </a:endParaRPr>
          </a:p>
        </p:txBody>
      </p:sp>
      <p:sp>
        <p:nvSpPr>
          <p:cNvPr id="25603" name="Rectangle 3"/>
          <p:cNvSpPr>
            <a:spLocks noGrp="1" noChangeArrowheads="1"/>
          </p:cNvSpPr>
          <p:nvPr>
            <p:ph type="title" idx="4294967295"/>
          </p:nvPr>
        </p:nvSpPr>
        <p:spPr>
          <a:xfrm>
            <a:off x="0" y="1371600"/>
            <a:ext cx="7467600" cy="2559050"/>
          </a:xfrm>
        </p:spPr>
        <p:txBody>
          <a:bodyPr>
            <a:normAutofit fontScale="90000"/>
          </a:bodyPr>
          <a:lstStyle/>
          <a:p>
            <a:r>
              <a:rPr lang="en-US" sz="5400" b="1">
                <a:solidFill>
                  <a:srgbClr val="D60093"/>
                </a:solidFill>
                <a:latin typeface="Times New Roman" pitchFamily="18" charset="0"/>
                <a:cs typeface="Times New Roman" pitchFamily="18" charset="0"/>
              </a:rPr>
              <a:t>ICT UNTUK PEMBELAJARAN TUTORIAL</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Text Box 4"/>
          <p:cNvSpPr txBox="1">
            <a:spLocks noChangeArrowheads="1"/>
          </p:cNvSpPr>
          <p:nvPr/>
        </p:nvSpPr>
        <p:spPr bwMode="ltGray">
          <a:xfrm>
            <a:off x="457200" y="1828800"/>
            <a:ext cx="7696200" cy="2657475"/>
          </a:xfrm>
          <a:prstGeom prst="rect">
            <a:avLst/>
          </a:prstGeom>
          <a:noFill/>
          <a:ln w="9525">
            <a:noFill/>
            <a:miter lim="800000"/>
            <a:headEnd/>
            <a:tailEnd/>
          </a:ln>
          <a:effectLst/>
        </p:spPr>
        <p:txBody>
          <a:bodyPr>
            <a:spAutoFit/>
          </a:bodyPr>
          <a:lstStyle/>
          <a:p>
            <a:pPr eaLnBrk="1" hangingPunct="1">
              <a:lnSpc>
                <a:spcPct val="150000"/>
              </a:lnSpc>
              <a:spcBef>
                <a:spcPct val="50000"/>
              </a:spcBef>
            </a:pPr>
            <a:r>
              <a:rPr lang="en-US" sz="2800" b="1">
                <a:solidFill>
                  <a:srgbClr val="3333CC"/>
                </a:solidFill>
                <a:latin typeface="Arial" charset="0"/>
                <a:cs typeface="Times New Roman" pitchFamily="18" charset="0"/>
              </a:rPr>
              <a:t>ICT dikatakan untuk pembelajaran tutorial apabila diguna untuk menyampaikan kandungan pelajaran berdasarkan urutan yang telah ditetapkan. </a:t>
            </a:r>
          </a:p>
        </p:txBody>
      </p:sp>
      <p:sp>
        <p:nvSpPr>
          <p:cNvPr id="26630" name="Rectangle 6"/>
          <p:cNvSpPr>
            <a:spLocks noGrp="1" noChangeArrowheads="1"/>
          </p:cNvSpPr>
          <p:nvPr>
            <p:ph type="title"/>
          </p:nvPr>
        </p:nvSpPr>
        <p:spPr>
          <a:xfrm>
            <a:off x="0" y="990600"/>
            <a:ext cx="8610600" cy="579438"/>
          </a:xfrm>
        </p:spPr>
        <p:txBody>
          <a:bodyPr/>
          <a:lstStyle/>
          <a:p>
            <a:r>
              <a:rPr lang="en-US" sz="3200" b="1" i="1">
                <a:solidFill>
                  <a:srgbClr val="D60093"/>
                </a:solidFill>
                <a:latin typeface="Times New Roman" pitchFamily="18" charset="0"/>
                <a:cs typeface="Times New Roman" pitchFamily="18" charset="0"/>
              </a:rPr>
              <a:t>Apa maksud ICT untuk Pembelajaran Tutorial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ext Box 2"/>
          <p:cNvSpPr txBox="1">
            <a:spLocks noChangeArrowheads="1"/>
          </p:cNvSpPr>
          <p:nvPr/>
        </p:nvSpPr>
        <p:spPr bwMode="ltGray">
          <a:xfrm>
            <a:off x="0" y="990600"/>
            <a:ext cx="7696200" cy="3724275"/>
          </a:xfrm>
          <a:prstGeom prst="rect">
            <a:avLst/>
          </a:prstGeom>
          <a:noFill/>
          <a:ln w="9525">
            <a:noFill/>
            <a:miter lim="800000"/>
            <a:headEnd/>
            <a:tailEnd/>
          </a:ln>
          <a:effectLst/>
        </p:spPr>
        <p:txBody>
          <a:bodyPr>
            <a:spAutoFit/>
          </a:bodyPr>
          <a:lstStyle/>
          <a:p>
            <a:pPr algn="just" eaLnBrk="1" hangingPunct="1">
              <a:spcBef>
                <a:spcPct val="50000"/>
              </a:spcBef>
            </a:pPr>
            <a:r>
              <a:rPr lang="en-US" sz="2800" b="1">
                <a:solidFill>
                  <a:srgbClr val="3333CC"/>
                </a:solidFill>
                <a:latin typeface="Arial" charset="0"/>
                <a:cs typeface="Times New Roman" pitchFamily="18" charset="0"/>
              </a:rPr>
              <a:t>  Pembelajaran tutorial ini merangkumi :</a:t>
            </a:r>
          </a:p>
          <a:p>
            <a:pPr lvl="1" algn="just" eaLnBrk="1" hangingPunct="1">
              <a:spcBef>
                <a:spcPct val="50000"/>
              </a:spcBef>
              <a:buFontTx/>
              <a:buChar char="•"/>
            </a:pPr>
            <a:r>
              <a:rPr lang="en-US" sz="2800" b="1">
                <a:solidFill>
                  <a:srgbClr val="3333CC"/>
                </a:solidFill>
                <a:latin typeface="Arial" charset="0"/>
                <a:cs typeface="Times New Roman" pitchFamily="18" charset="0"/>
              </a:rPr>
              <a:t>pembelajaran ekspositori,</a:t>
            </a:r>
          </a:p>
          <a:p>
            <a:pPr lvl="1" algn="just" eaLnBrk="1" hangingPunct="1">
              <a:spcBef>
                <a:spcPct val="50000"/>
              </a:spcBef>
              <a:buFontTx/>
              <a:buChar char="•"/>
            </a:pPr>
            <a:r>
              <a:rPr lang="en-US" sz="2800" b="1">
                <a:solidFill>
                  <a:srgbClr val="3333CC"/>
                </a:solidFill>
                <a:latin typeface="Arial" charset="0"/>
                <a:cs typeface="Times New Roman" pitchFamily="18" charset="0"/>
              </a:rPr>
              <a:t>demonstrasi sesuatu fenomena yang ditunjukkan dan dikawal urutan, babaknya oleh sistem, dan</a:t>
            </a:r>
          </a:p>
          <a:p>
            <a:pPr lvl="1" algn="just" eaLnBrk="1" hangingPunct="1">
              <a:spcBef>
                <a:spcPct val="50000"/>
              </a:spcBef>
              <a:buFontTx/>
              <a:buChar char="•"/>
            </a:pPr>
            <a:r>
              <a:rPr lang="en-US" sz="2800" b="1">
                <a:solidFill>
                  <a:srgbClr val="3333CC"/>
                </a:solidFill>
                <a:latin typeface="Arial" charset="0"/>
                <a:cs typeface="Times New Roman" pitchFamily="18" charset="0"/>
              </a:rPr>
              <a:t>latihan atau latihtubi yang disampai dan dikawal oleh sistem.</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Text Box 4"/>
          <p:cNvSpPr txBox="1">
            <a:spLocks noChangeArrowheads="1"/>
          </p:cNvSpPr>
          <p:nvPr/>
        </p:nvSpPr>
        <p:spPr bwMode="ltGray">
          <a:xfrm>
            <a:off x="533400" y="2438400"/>
            <a:ext cx="6858000" cy="2227263"/>
          </a:xfrm>
          <a:prstGeom prst="rect">
            <a:avLst/>
          </a:prstGeom>
          <a:noFill/>
          <a:ln w="9525">
            <a:noFill/>
            <a:miter lim="800000"/>
            <a:headEnd/>
            <a:tailEnd/>
          </a:ln>
          <a:effectLst/>
        </p:spPr>
        <p:txBody>
          <a:bodyPr>
            <a:spAutoFit/>
          </a:bodyPr>
          <a:lstStyle/>
          <a:p>
            <a:pPr algn="just" eaLnBrk="1" hangingPunct="1">
              <a:spcBef>
                <a:spcPct val="50000"/>
              </a:spcBef>
            </a:pPr>
            <a:r>
              <a:rPr lang="en-US" sz="2800" b="1">
                <a:solidFill>
                  <a:srgbClr val="3333CC"/>
                </a:solidFill>
                <a:latin typeface="Arial" charset="0"/>
                <a:cs typeface="Times New Roman" pitchFamily="18" charset="0"/>
              </a:rPr>
              <a:t>Alat ICT yang selalu diguna untuk pembelajaran tutorial ialah komputer dan perisian pendidikan sama ada yang disimpan di dalam CD-ROM, cakera keras ataupun laman web.</a:t>
            </a:r>
          </a:p>
        </p:txBody>
      </p:sp>
      <p:sp>
        <p:nvSpPr>
          <p:cNvPr id="27653" name="Rectangle 5"/>
          <p:cNvSpPr>
            <a:spLocks noGrp="1" noChangeArrowheads="1"/>
          </p:cNvSpPr>
          <p:nvPr>
            <p:ph type="title"/>
          </p:nvPr>
        </p:nvSpPr>
        <p:spPr>
          <a:xfrm>
            <a:off x="0" y="457200"/>
            <a:ext cx="7467600" cy="1190625"/>
          </a:xfrm>
        </p:spPr>
        <p:txBody>
          <a:bodyPr/>
          <a:lstStyle/>
          <a:p>
            <a:r>
              <a:rPr lang="en-US" sz="3600" b="1" i="1">
                <a:solidFill>
                  <a:srgbClr val="D60093"/>
                </a:solidFill>
                <a:latin typeface="Times New Roman" pitchFamily="18" charset="0"/>
                <a:cs typeface="Times New Roman" pitchFamily="18" charset="0"/>
              </a:rPr>
              <a:t>Bagaimana ICT Diguna Untuk Pembelajaran Tutorial?</a:t>
            </a:r>
            <a:endParaRPr lang="en-US" sz="3600">
              <a:solidFill>
                <a:srgbClr val="D60093"/>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ltGray">
          <a:xfrm>
            <a:off x="381000" y="685800"/>
            <a:ext cx="7162800" cy="2868613"/>
          </a:xfrm>
          <a:prstGeom prst="rect">
            <a:avLst/>
          </a:prstGeom>
          <a:noFill/>
          <a:ln w="9525">
            <a:noFill/>
            <a:miter lim="800000"/>
            <a:headEnd/>
            <a:tailEnd/>
          </a:ln>
          <a:effectLst/>
        </p:spPr>
        <p:txBody>
          <a:bodyPr>
            <a:spAutoFit/>
          </a:bodyPr>
          <a:lstStyle/>
          <a:p>
            <a:pPr algn="just" eaLnBrk="1" hangingPunct="1">
              <a:spcBef>
                <a:spcPct val="50000"/>
              </a:spcBef>
            </a:pPr>
            <a:r>
              <a:rPr lang="en-US" sz="2800" b="1">
                <a:solidFill>
                  <a:srgbClr val="3333CC"/>
                </a:solidFill>
                <a:latin typeface="Arial" charset="0"/>
                <a:cs typeface="Times New Roman" pitchFamily="18" charset="0"/>
              </a:rPr>
              <a:t>lstilah Computer Assisted Instruction (CAl) diguna untuk menggambarkan penggunaan komputer dalam P&amp;P. </a:t>
            </a:r>
          </a:p>
          <a:p>
            <a:pPr algn="just" eaLnBrk="1" hangingPunct="1">
              <a:spcBef>
                <a:spcPct val="50000"/>
              </a:spcBef>
            </a:pPr>
            <a:r>
              <a:rPr lang="en-US" sz="2800" b="1">
                <a:solidFill>
                  <a:srgbClr val="3333CC"/>
                </a:solidFill>
                <a:latin typeface="Arial" charset="0"/>
                <a:cs typeface="Times New Roman" pitchFamily="18" charset="0"/>
              </a:rPr>
              <a:t>Kemudianya istilah Intelligent Computer Assisted Instruction atau Intelligent Tutoring System pula digunakan.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2"/>
          <p:cNvSpPr txBox="1">
            <a:spLocks noChangeArrowheads="1"/>
          </p:cNvSpPr>
          <p:nvPr/>
        </p:nvSpPr>
        <p:spPr bwMode="ltGray">
          <a:xfrm>
            <a:off x="533400" y="304800"/>
            <a:ext cx="7162800" cy="5218113"/>
          </a:xfrm>
          <a:prstGeom prst="rect">
            <a:avLst/>
          </a:prstGeom>
          <a:noFill/>
          <a:ln w="9525">
            <a:noFill/>
            <a:miter lim="800000"/>
            <a:headEnd/>
            <a:tailEnd/>
          </a:ln>
          <a:effectLst/>
        </p:spPr>
        <p:txBody>
          <a:bodyPr>
            <a:spAutoFit/>
          </a:bodyPr>
          <a:lstStyle/>
          <a:p>
            <a:pPr algn="just" eaLnBrk="1" hangingPunct="1">
              <a:spcBef>
                <a:spcPct val="50000"/>
              </a:spcBef>
            </a:pPr>
            <a:r>
              <a:rPr lang="en-US" sz="2800" b="1">
                <a:solidFill>
                  <a:srgbClr val="3333CC"/>
                </a:solidFill>
                <a:latin typeface="Arial" charset="0"/>
                <a:cs typeface="Times New Roman" pitchFamily="18" charset="0"/>
              </a:rPr>
              <a:t>Perubahan ini seiring dengan perkembangan yang berlaku dalam reka bentuk perisian pendidikan yang bercirikan kecerdasan. </a:t>
            </a:r>
          </a:p>
          <a:p>
            <a:pPr algn="just" eaLnBrk="1" hangingPunct="1">
              <a:spcBef>
                <a:spcPct val="50000"/>
              </a:spcBef>
            </a:pPr>
            <a:r>
              <a:rPr lang="en-US" sz="2800" b="1">
                <a:solidFill>
                  <a:srgbClr val="3333CC"/>
                </a:solidFill>
                <a:latin typeface="Arial" charset="0"/>
                <a:cs typeface="Times New Roman" pitchFamily="18" charset="0"/>
              </a:rPr>
              <a:t>Ciri ini melahirkan perisian pendidikan yang berupaya menyesuai maklumat yang disampai dengan kemampuan dan keperluan murid. </a:t>
            </a:r>
          </a:p>
          <a:p>
            <a:pPr algn="just" eaLnBrk="1" hangingPunct="1">
              <a:spcBef>
                <a:spcPct val="50000"/>
              </a:spcBef>
            </a:pPr>
            <a:r>
              <a:rPr lang="en-US" sz="2800" b="1">
                <a:solidFill>
                  <a:srgbClr val="3333CC"/>
                </a:solidFill>
                <a:latin typeface="Arial" charset="0"/>
                <a:cs typeface="Times New Roman" pitchFamily="18" charset="0"/>
              </a:rPr>
              <a:t>Dengan perkembangan ICT, perisian kursus yang ada pada hari ini kebanyakannya berciri multimedia.</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ext Box 4"/>
          <p:cNvSpPr txBox="1">
            <a:spLocks noChangeArrowheads="1"/>
          </p:cNvSpPr>
          <p:nvPr/>
        </p:nvSpPr>
        <p:spPr bwMode="ltGray">
          <a:xfrm>
            <a:off x="685800" y="609600"/>
            <a:ext cx="6934200" cy="3938588"/>
          </a:xfrm>
          <a:prstGeom prst="rect">
            <a:avLst/>
          </a:prstGeom>
          <a:noFill/>
          <a:ln w="9525">
            <a:noFill/>
            <a:miter lim="800000"/>
            <a:headEnd/>
            <a:tailEnd/>
          </a:ln>
          <a:effectLst/>
        </p:spPr>
        <p:txBody>
          <a:bodyPr>
            <a:spAutoFit/>
          </a:bodyPr>
          <a:lstStyle/>
          <a:p>
            <a:pPr algn="just" eaLnBrk="1" hangingPunct="1">
              <a:spcBef>
                <a:spcPct val="50000"/>
              </a:spcBef>
            </a:pPr>
            <a:r>
              <a:rPr lang="en-US" sz="2800" b="1">
                <a:solidFill>
                  <a:srgbClr val="3333CC"/>
                </a:solidFill>
                <a:latin typeface="Arial" charset="0"/>
                <a:cs typeface="Times New Roman" pitchFamily="18" charset="0"/>
              </a:rPr>
              <a:t>Secara umum, setiap perisian pendidikan mengandungi satu atau lebih daripada komponen berikut:</a:t>
            </a:r>
          </a:p>
          <a:p>
            <a:pPr lvl="1" algn="just" eaLnBrk="1" hangingPunct="1">
              <a:spcBef>
                <a:spcPct val="50000"/>
              </a:spcBef>
            </a:pPr>
            <a:r>
              <a:rPr lang="en-US" sz="2800" b="1">
                <a:solidFill>
                  <a:srgbClr val="3333CC"/>
                </a:solidFill>
                <a:latin typeface="Arial" charset="0"/>
                <a:cs typeface="Times New Roman" pitchFamily="18" charset="0"/>
              </a:rPr>
              <a:t>mempersembahkan maklumat,</a:t>
            </a:r>
          </a:p>
          <a:p>
            <a:pPr lvl="1" algn="just" eaLnBrk="1" hangingPunct="1">
              <a:spcBef>
                <a:spcPct val="50000"/>
              </a:spcBef>
            </a:pPr>
            <a:r>
              <a:rPr lang="en-US" sz="2800" b="1">
                <a:solidFill>
                  <a:srgbClr val="3333CC"/>
                </a:solidFill>
                <a:latin typeface="Arial" charset="0"/>
                <a:cs typeface="Times New Roman" pitchFamily="18" charset="0"/>
              </a:rPr>
              <a:t>membimbing, </a:t>
            </a:r>
          </a:p>
          <a:p>
            <a:pPr lvl="1" algn="just" eaLnBrk="1" hangingPunct="1">
              <a:spcBef>
                <a:spcPct val="50000"/>
              </a:spcBef>
            </a:pPr>
            <a:r>
              <a:rPr lang="en-US" sz="2800" b="1">
                <a:solidFill>
                  <a:srgbClr val="3333CC"/>
                </a:solidFill>
                <a:latin typeface="Arial" charset="0"/>
                <a:cs typeface="Times New Roman" pitchFamily="18" charset="0"/>
              </a:rPr>
              <a:t>menyediakan / memberi latihan,  dan </a:t>
            </a:r>
          </a:p>
          <a:p>
            <a:pPr lvl="1" algn="just" eaLnBrk="1" hangingPunct="1">
              <a:spcBef>
                <a:spcPct val="50000"/>
              </a:spcBef>
            </a:pPr>
            <a:r>
              <a:rPr lang="en-US" sz="2800" b="1">
                <a:solidFill>
                  <a:srgbClr val="3333CC"/>
                </a:solidFill>
                <a:latin typeface="Arial" charset="0"/>
                <a:cs typeface="Times New Roman" pitchFamily="18" charset="0"/>
              </a:rPr>
              <a:t>menilai pencapaian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ChangeArrowheads="1"/>
          </p:cNvSpPr>
          <p:nvPr/>
        </p:nvSpPr>
        <p:spPr bwMode="auto">
          <a:xfrm>
            <a:off x="1752600" y="1828800"/>
            <a:ext cx="8001000" cy="4419600"/>
          </a:xfrm>
          <a:prstGeom prst="rect">
            <a:avLst/>
          </a:prstGeom>
          <a:noFill/>
          <a:ln w="9525">
            <a:noFill/>
            <a:miter lim="800000"/>
            <a:headEnd/>
            <a:tailEnd/>
          </a:ln>
          <a:effectLst/>
        </p:spPr>
        <p:txBody>
          <a:bodyPr anchor="ctr"/>
          <a:lstStyle/>
          <a:p>
            <a:pPr eaLnBrk="1" hangingPunct="1">
              <a:lnSpc>
                <a:spcPct val="95000"/>
              </a:lnSpc>
              <a:buFont typeface="Wingdings" pitchFamily="2" charset="2"/>
              <a:buChar char="v"/>
            </a:pPr>
            <a:r>
              <a:rPr lang="en-US" sz="3600" b="1">
                <a:solidFill>
                  <a:srgbClr val="D60093"/>
                </a:solidFill>
                <a:latin typeface="Arial Narrow" pitchFamily="34" charset="0"/>
                <a:cs typeface="Times New Roman" pitchFamily="18" charset="0"/>
                <a:hlinkClick r:id="rId2" action="ppaction://hlinksldjump"/>
              </a:rPr>
              <a:t>Pengenalan</a:t>
            </a:r>
            <a:endParaRPr lang="en-US" sz="3600" b="1">
              <a:solidFill>
                <a:srgbClr val="D60093"/>
              </a:solidFill>
              <a:latin typeface="Arial Narrow" pitchFamily="34" charset="0"/>
              <a:cs typeface="Times New Roman" pitchFamily="18" charset="0"/>
            </a:endParaRPr>
          </a:p>
          <a:p>
            <a:pPr eaLnBrk="1" hangingPunct="1">
              <a:lnSpc>
                <a:spcPct val="95000"/>
              </a:lnSpc>
              <a:buFont typeface="Wingdings" pitchFamily="2" charset="2"/>
              <a:buNone/>
            </a:pPr>
            <a:endParaRPr lang="en-US" sz="3600" b="1">
              <a:solidFill>
                <a:srgbClr val="D60093"/>
              </a:solidFill>
              <a:latin typeface="Arial Narrow" pitchFamily="34" charset="0"/>
              <a:cs typeface="Times New Roman" pitchFamily="18" charset="0"/>
            </a:endParaRPr>
          </a:p>
          <a:p>
            <a:pPr eaLnBrk="1" hangingPunct="1">
              <a:lnSpc>
                <a:spcPct val="95000"/>
              </a:lnSpc>
              <a:buFont typeface="Wingdings" pitchFamily="2" charset="2"/>
              <a:buChar char="v"/>
            </a:pPr>
            <a:r>
              <a:rPr lang="en-US" sz="3600" b="1">
                <a:solidFill>
                  <a:srgbClr val="D60093"/>
                </a:solidFill>
                <a:latin typeface="Arial Narrow" pitchFamily="34" charset="0"/>
                <a:cs typeface="Times New Roman" pitchFamily="18" charset="0"/>
                <a:hlinkClick r:id="rId3" action="ppaction://hlinksldjump"/>
              </a:rPr>
              <a:t>ICT Untuk Pembelajaran Tutorial</a:t>
            </a:r>
            <a:endParaRPr lang="en-US" sz="3600" b="1">
              <a:solidFill>
                <a:srgbClr val="D60093"/>
              </a:solidFill>
              <a:latin typeface="Arial Narrow" pitchFamily="34" charset="0"/>
              <a:cs typeface="Times New Roman" pitchFamily="18" charset="0"/>
            </a:endParaRPr>
          </a:p>
          <a:p>
            <a:pPr eaLnBrk="1" hangingPunct="1">
              <a:lnSpc>
                <a:spcPct val="95000"/>
              </a:lnSpc>
              <a:buFont typeface="Wingdings" pitchFamily="2" charset="2"/>
              <a:buNone/>
            </a:pPr>
            <a:endParaRPr lang="en-US" sz="3600" b="1">
              <a:solidFill>
                <a:srgbClr val="D60093"/>
              </a:solidFill>
              <a:latin typeface="Arial Narrow" pitchFamily="34" charset="0"/>
              <a:cs typeface="Times New Roman" pitchFamily="18" charset="0"/>
            </a:endParaRPr>
          </a:p>
          <a:p>
            <a:pPr eaLnBrk="1" hangingPunct="1">
              <a:lnSpc>
                <a:spcPct val="95000"/>
              </a:lnSpc>
              <a:buFont typeface="Wingdings" pitchFamily="2" charset="2"/>
              <a:buChar char="v"/>
            </a:pPr>
            <a:r>
              <a:rPr lang="en-US" sz="3600" b="1">
                <a:solidFill>
                  <a:srgbClr val="D60093"/>
                </a:solidFill>
                <a:latin typeface="Arial Narrow" pitchFamily="34" charset="0"/>
                <a:cs typeface="Times New Roman" pitchFamily="18" charset="0"/>
                <a:hlinkClick r:id="rId4" action="ppaction://hlinksldjump"/>
              </a:rPr>
              <a:t>ICT Untuk Pembelajaran Penerokaan</a:t>
            </a:r>
            <a:endParaRPr lang="en-US" sz="3600" b="1">
              <a:solidFill>
                <a:srgbClr val="D60093"/>
              </a:solidFill>
              <a:latin typeface="Arial Narrow" pitchFamily="34" charset="0"/>
              <a:cs typeface="Times New Roman" pitchFamily="18" charset="0"/>
            </a:endParaRPr>
          </a:p>
          <a:p>
            <a:pPr eaLnBrk="1" hangingPunct="1">
              <a:lnSpc>
                <a:spcPct val="95000"/>
              </a:lnSpc>
              <a:buFont typeface="Wingdings" pitchFamily="2" charset="2"/>
              <a:buNone/>
            </a:pPr>
            <a:endParaRPr lang="en-US" sz="3600" b="1">
              <a:solidFill>
                <a:srgbClr val="D60093"/>
              </a:solidFill>
              <a:latin typeface="Arial Narrow" pitchFamily="34" charset="0"/>
              <a:cs typeface="Times New Roman" pitchFamily="18" charset="0"/>
            </a:endParaRPr>
          </a:p>
          <a:p>
            <a:pPr eaLnBrk="1" hangingPunct="1">
              <a:lnSpc>
                <a:spcPct val="95000"/>
              </a:lnSpc>
              <a:buFont typeface="Wingdings" pitchFamily="2" charset="2"/>
              <a:buChar char="v"/>
            </a:pPr>
            <a:r>
              <a:rPr lang="en-US" sz="3600" b="1">
                <a:solidFill>
                  <a:srgbClr val="D60093"/>
                </a:solidFill>
                <a:latin typeface="Arial Narrow" pitchFamily="34" charset="0"/>
                <a:cs typeface="Times New Roman" pitchFamily="18" charset="0"/>
                <a:hlinkClick r:id="rId5" action="ppaction://hlinksldjump"/>
              </a:rPr>
              <a:t>ICT Sebagai Alat Aplikasi</a:t>
            </a:r>
            <a:r>
              <a:rPr lang="en-US" sz="3600" b="1">
                <a:solidFill>
                  <a:srgbClr val="D60093"/>
                </a:solidFill>
                <a:latin typeface="Arial Narrow" pitchFamily="34" charset="0"/>
                <a:cs typeface="Times New Roman" pitchFamily="18" charset="0"/>
              </a:rPr>
              <a:t/>
            </a:r>
            <a:br>
              <a:rPr lang="en-US" sz="3600" b="1">
                <a:solidFill>
                  <a:srgbClr val="D60093"/>
                </a:solidFill>
                <a:latin typeface="Arial Narrow" pitchFamily="34" charset="0"/>
                <a:cs typeface="Times New Roman" pitchFamily="18" charset="0"/>
              </a:rPr>
            </a:br>
            <a:endParaRPr lang="en-US" sz="3600" b="1">
              <a:solidFill>
                <a:srgbClr val="D60093"/>
              </a:solidFill>
              <a:latin typeface="Arial Narrow" pitchFamily="34" charset="0"/>
              <a:cs typeface="Times New Roman" pitchFamily="18" charset="0"/>
            </a:endParaRPr>
          </a:p>
          <a:p>
            <a:pPr eaLnBrk="1" hangingPunct="1">
              <a:lnSpc>
                <a:spcPct val="95000"/>
              </a:lnSpc>
              <a:buFont typeface="Wingdings" pitchFamily="2" charset="2"/>
              <a:buChar char="v"/>
            </a:pPr>
            <a:r>
              <a:rPr lang="en-US" sz="3600" b="1">
                <a:solidFill>
                  <a:srgbClr val="D60093"/>
                </a:solidFill>
                <a:latin typeface="Arial Narrow" pitchFamily="34" charset="0"/>
                <a:cs typeface="Times New Roman" pitchFamily="18" charset="0"/>
                <a:hlinkClick r:id="rId6" action="ppaction://hlinksldjump"/>
              </a:rPr>
              <a:t>ICT Sebagai Alat Komunikasi</a:t>
            </a:r>
            <a:endParaRPr lang="en-US" sz="3600" b="1">
              <a:solidFill>
                <a:srgbClr val="D60093"/>
              </a:solidFill>
              <a:latin typeface="Arial Narrow" pitchFamily="34" charset="0"/>
              <a:cs typeface="Times New Roman" pitchFamily="18" charset="0"/>
            </a:endParaRPr>
          </a:p>
          <a:p>
            <a:pPr eaLnBrk="1" hangingPunct="1"/>
            <a:endParaRPr lang="en-US" sz="3600" b="1">
              <a:solidFill>
                <a:srgbClr val="D60093"/>
              </a:solidFill>
              <a:latin typeface="Arial Narrow" pitchFamily="34" charset="0"/>
              <a:cs typeface="Times New Roman" pitchFamily="18" charset="0"/>
            </a:endParaRPr>
          </a:p>
          <a:p>
            <a:pPr eaLnBrk="1" hangingPunct="1"/>
            <a:endParaRPr lang="en-US" sz="3200" b="1">
              <a:solidFill>
                <a:srgbClr val="D60093"/>
              </a:solidFill>
              <a:latin typeface="Times New Roman" pitchFamily="18" charset="0"/>
              <a:cs typeface="Times New Roman" pitchFamily="18" charset="0"/>
            </a:endParaRPr>
          </a:p>
        </p:txBody>
      </p:sp>
      <p:sp>
        <p:nvSpPr>
          <p:cNvPr id="8196" name="Rectangle 4"/>
          <p:cNvSpPr>
            <a:spLocks noGrp="1" noChangeArrowheads="1"/>
          </p:cNvSpPr>
          <p:nvPr>
            <p:ph type="title" idx="4294967295"/>
          </p:nvPr>
        </p:nvSpPr>
        <p:spPr>
          <a:xfrm>
            <a:off x="0" y="0"/>
            <a:ext cx="7467600" cy="914400"/>
          </a:xfrm>
        </p:spPr>
        <p:txBody>
          <a:bodyPr/>
          <a:lstStyle/>
          <a:p>
            <a:r>
              <a:rPr lang="en-US" b="1">
                <a:solidFill>
                  <a:srgbClr val="D60093"/>
                </a:solidFill>
                <a:latin typeface="Times New Roman" pitchFamily="18" charset="0"/>
              </a:rPr>
              <a:t>Skop Perbincangan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4"/>
          <p:cNvSpPr>
            <a:spLocks noGrp="1" noChangeArrowheads="1"/>
          </p:cNvSpPr>
          <p:nvPr>
            <p:ph type="title"/>
          </p:nvPr>
        </p:nvSpPr>
        <p:spPr>
          <a:xfrm>
            <a:off x="533400" y="990600"/>
            <a:ext cx="7467600" cy="3935413"/>
          </a:xfrm>
        </p:spPr>
        <p:txBody>
          <a:bodyPr/>
          <a:lstStyle/>
          <a:p>
            <a:pPr algn="just">
              <a:spcBef>
                <a:spcPct val="50000"/>
              </a:spcBef>
            </a:pPr>
            <a:r>
              <a:rPr lang="en-US" sz="2800" b="1">
                <a:solidFill>
                  <a:srgbClr val="3333CC"/>
                </a:solidFill>
                <a:latin typeface="Arial" charset="0"/>
                <a:cs typeface="Times New Roman" pitchFamily="18" charset="0"/>
              </a:rPr>
              <a:t>Sebahagian besar perisian pendidikan yang diguna dalam pembelajaran tutorial direka bentuk berdasar kepada model tradisional P&amp;P, model transmisi, yang melihat guru sebagai penyampai maklumat utama dan murid sebagai penerima. </a:t>
            </a:r>
            <a:br>
              <a:rPr lang="en-US" sz="2800" b="1">
                <a:solidFill>
                  <a:srgbClr val="3333CC"/>
                </a:solidFill>
                <a:latin typeface="Arial" charset="0"/>
                <a:cs typeface="Times New Roman" pitchFamily="18" charset="0"/>
              </a:rPr>
            </a:br>
            <a:r>
              <a:rPr lang="en-US" sz="2800" b="1">
                <a:solidFill>
                  <a:srgbClr val="3333CC"/>
                </a:solidFill>
                <a:latin typeface="Arial" charset="0"/>
                <a:cs typeface="Times New Roman" pitchFamily="18" charset="0"/>
              </a:rPr>
              <a:t/>
            </a:r>
            <a:br>
              <a:rPr lang="en-US" sz="2800" b="1">
                <a:solidFill>
                  <a:srgbClr val="3333CC"/>
                </a:solidFill>
                <a:latin typeface="Arial" charset="0"/>
                <a:cs typeface="Times New Roman" pitchFamily="18" charset="0"/>
              </a:rPr>
            </a:br>
            <a:r>
              <a:rPr lang="en-US" sz="2800" b="1">
                <a:solidFill>
                  <a:srgbClr val="3333CC"/>
                </a:solidFill>
                <a:latin typeface="Arial" charset="0"/>
                <a:cs typeface="Times New Roman" pitchFamily="18" charset="0"/>
              </a:rPr>
              <a:t>Perisian pendidikan seperti ini lebih mudah diadaptasi oleh guru</a:t>
            </a:r>
          </a:p>
        </p:txBody>
      </p:sp>
      <p:sp>
        <p:nvSpPr>
          <p:cNvPr id="30725" name="Rectangle 5"/>
          <p:cNvSpPr>
            <a:spLocks noChangeArrowheads="1"/>
          </p:cNvSpPr>
          <p:nvPr/>
        </p:nvSpPr>
        <p:spPr bwMode="auto">
          <a:xfrm>
            <a:off x="304800" y="6172200"/>
            <a:ext cx="7467600" cy="519113"/>
          </a:xfrm>
          <a:prstGeom prst="rect">
            <a:avLst/>
          </a:prstGeom>
          <a:noFill/>
          <a:ln w="9525">
            <a:noFill/>
            <a:miter lim="800000"/>
            <a:headEnd/>
            <a:tailEnd/>
          </a:ln>
          <a:effectLst/>
        </p:spPr>
        <p:txBody>
          <a:bodyPr anchor="b">
            <a:spAutoFit/>
          </a:bodyPr>
          <a:lstStyle/>
          <a:p>
            <a:pPr algn="r" eaLnBrk="1" hangingPunct="1"/>
            <a:r>
              <a:rPr lang="en-US" sz="2800">
                <a:solidFill>
                  <a:srgbClr val="3333CC"/>
                </a:solidFill>
                <a:latin typeface="Arial Black" pitchFamily="34" charset="0"/>
                <a:cs typeface="Times New Roman" pitchFamily="18" charset="0"/>
              </a:rPr>
              <a:t>(Clack dan Sun, </a:t>
            </a:r>
            <a:r>
              <a:rPr lang="en-US" sz="2800" i="1">
                <a:solidFill>
                  <a:srgbClr val="3333CC"/>
                </a:solidFill>
                <a:latin typeface="Arial Black" pitchFamily="34" charset="0"/>
                <a:cs typeface="Times New Roman" pitchFamily="18" charset="0"/>
              </a:rPr>
              <a:t>1996).</a:t>
            </a:r>
            <a:endParaRPr lang="en-US" sz="2800">
              <a:solidFill>
                <a:srgbClr val="3333CC"/>
              </a:solidFill>
              <a:latin typeface="Arial Black"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4"/>
          <p:cNvSpPr>
            <a:spLocks noGrp="1" noChangeArrowheads="1"/>
          </p:cNvSpPr>
          <p:nvPr>
            <p:ph type="title"/>
          </p:nvPr>
        </p:nvSpPr>
        <p:spPr>
          <a:xfrm>
            <a:off x="381000" y="90488"/>
            <a:ext cx="7467600" cy="6070600"/>
          </a:xfrm>
        </p:spPr>
        <p:txBody>
          <a:bodyPr/>
          <a:lstStyle/>
          <a:p>
            <a:pPr algn="l"/>
            <a:r>
              <a:rPr lang="en-US" sz="2800" b="1">
                <a:solidFill>
                  <a:srgbClr val="3333CC"/>
                </a:solidFill>
                <a:latin typeface="Arial" charset="0"/>
                <a:cs typeface="Times New Roman" pitchFamily="18" charset="0"/>
              </a:rPr>
              <a:t>Penggunaan ICT untuk pembelajaran tutorial sesuai diguna dalam situasi berikut:</a:t>
            </a:r>
            <a:br>
              <a:rPr lang="en-US" sz="2800" b="1">
                <a:solidFill>
                  <a:srgbClr val="3333CC"/>
                </a:solidFill>
                <a:latin typeface="Arial" charset="0"/>
                <a:cs typeface="Times New Roman" pitchFamily="18" charset="0"/>
              </a:rPr>
            </a:br>
            <a:r>
              <a:rPr lang="en-US" sz="2800" b="1">
                <a:solidFill>
                  <a:srgbClr val="3333CC"/>
                </a:solidFill>
                <a:latin typeface="Arial" charset="0"/>
                <a:cs typeface="Times New Roman" pitchFamily="18" charset="0"/>
              </a:rPr>
              <a:t/>
            </a:r>
            <a:br>
              <a:rPr lang="en-US" sz="2800" b="1">
                <a:solidFill>
                  <a:srgbClr val="3333CC"/>
                </a:solidFill>
                <a:latin typeface="Arial" charset="0"/>
                <a:cs typeface="Times New Roman" pitchFamily="18" charset="0"/>
              </a:rPr>
            </a:br>
            <a:r>
              <a:rPr lang="en-US" sz="2800" b="1">
                <a:solidFill>
                  <a:srgbClr val="FF0000"/>
                </a:solidFill>
                <a:latin typeface="Arial Unicode MS" pitchFamily="34" charset="-128"/>
                <a:ea typeface="Arial Unicode MS" pitchFamily="34" charset="-128"/>
                <a:cs typeface="Arial Unicode MS" pitchFamily="34" charset="-128"/>
              </a:rPr>
              <a:t>✔</a:t>
            </a:r>
            <a:r>
              <a:rPr lang="en-US" sz="2800" b="1">
                <a:solidFill>
                  <a:srgbClr val="3333CC"/>
                </a:solidFill>
                <a:latin typeface="Arial" charset="0"/>
                <a:cs typeface="Times New Roman" pitchFamily="18" charset="0"/>
              </a:rPr>
              <a:t>Kelas yang mengandung kemampuan </a:t>
            </a:r>
            <a:br>
              <a:rPr lang="en-US" sz="2800" b="1">
                <a:solidFill>
                  <a:srgbClr val="3333CC"/>
                </a:solidFill>
                <a:latin typeface="Arial" charset="0"/>
                <a:cs typeface="Times New Roman" pitchFamily="18" charset="0"/>
              </a:rPr>
            </a:br>
            <a:r>
              <a:rPr lang="en-US" sz="2800" b="1">
                <a:solidFill>
                  <a:srgbClr val="3333CC"/>
                </a:solidFill>
                <a:latin typeface="Arial" charset="0"/>
                <a:cs typeface="Times New Roman" pitchFamily="18" charset="0"/>
              </a:rPr>
              <a:t>   belajar yang berbeza. Dalam situasi ini, </a:t>
            </a:r>
            <a:br>
              <a:rPr lang="en-US" sz="2800" b="1">
                <a:solidFill>
                  <a:srgbClr val="3333CC"/>
                </a:solidFill>
                <a:latin typeface="Arial" charset="0"/>
                <a:cs typeface="Times New Roman" pitchFamily="18" charset="0"/>
              </a:rPr>
            </a:br>
            <a:r>
              <a:rPr lang="en-US" sz="2800" b="1">
                <a:solidFill>
                  <a:srgbClr val="3333CC"/>
                </a:solidFill>
                <a:latin typeface="Arial" charset="0"/>
                <a:cs typeface="Times New Roman" pitchFamily="18" charset="0"/>
              </a:rPr>
              <a:t>   guru boleh memberi tumpuan kepada </a:t>
            </a:r>
            <a:br>
              <a:rPr lang="en-US" sz="2800" b="1">
                <a:solidFill>
                  <a:srgbClr val="3333CC"/>
                </a:solidFill>
                <a:latin typeface="Arial" charset="0"/>
                <a:cs typeface="Times New Roman" pitchFamily="18" charset="0"/>
              </a:rPr>
            </a:br>
            <a:r>
              <a:rPr lang="en-US" sz="2800" b="1">
                <a:solidFill>
                  <a:srgbClr val="3333CC"/>
                </a:solidFill>
                <a:latin typeface="Arial" charset="0"/>
                <a:cs typeface="Times New Roman" pitchFamily="18" charset="0"/>
              </a:rPr>
              <a:t>   sebahagian murid sementara sebahagian </a:t>
            </a:r>
            <a:br>
              <a:rPr lang="en-US" sz="2800" b="1">
                <a:solidFill>
                  <a:srgbClr val="3333CC"/>
                </a:solidFill>
                <a:latin typeface="Arial" charset="0"/>
                <a:cs typeface="Times New Roman" pitchFamily="18" charset="0"/>
              </a:rPr>
            </a:br>
            <a:r>
              <a:rPr lang="en-US" sz="2800" b="1">
                <a:solidFill>
                  <a:srgbClr val="3333CC"/>
                </a:solidFill>
                <a:latin typeface="Arial" charset="0"/>
                <a:cs typeface="Times New Roman" pitchFamily="18" charset="0"/>
              </a:rPr>
              <a:t>   yang lain mengguna komputer</a:t>
            </a:r>
            <a:r>
              <a:rPr lang="en-US" sz="2800" b="1">
                <a:solidFill>
                  <a:srgbClr val="3333CC"/>
                </a:solidFill>
                <a:latin typeface="Arial Narrow" pitchFamily="34" charset="0"/>
              </a:rPr>
              <a:t>. </a:t>
            </a:r>
            <a:br>
              <a:rPr lang="en-US" sz="2800" b="1">
                <a:solidFill>
                  <a:srgbClr val="3333CC"/>
                </a:solidFill>
                <a:latin typeface="Arial Narrow" pitchFamily="34" charset="0"/>
              </a:rPr>
            </a:br>
            <a:r>
              <a:rPr lang="en-US" sz="2800" b="1">
                <a:solidFill>
                  <a:srgbClr val="3333CC"/>
                </a:solidFill>
                <a:latin typeface="Arial Narrow" pitchFamily="34" charset="0"/>
              </a:rPr>
              <a:t/>
            </a:r>
            <a:br>
              <a:rPr lang="en-US" sz="2800" b="1">
                <a:solidFill>
                  <a:srgbClr val="3333CC"/>
                </a:solidFill>
                <a:latin typeface="Arial Narrow" pitchFamily="34" charset="0"/>
              </a:rPr>
            </a:br>
            <a:endParaRPr lang="en-US" sz="2800" b="1">
              <a:solidFill>
                <a:srgbClr val="3333CC"/>
              </a:solidFill>
              <a:latin typeface="Arial" charset="0"/>
              <a:cs typeface="Times New Roman" pitchFamily="18" charset="0"/>
            </a:endParaRPr>
          </a:p>
        </p:txBody>
      </p:sp>
      <p:sp>
        <p:nvSpPr>
          <p:cNvPr id="34821" name="Rectangle 5"/>
          <p:cNvSpPr>
            <a:spLocks noChangeArrowheads="1"/>
          </p:cNvSpPr>
          <p:nvPr/>
        </p:nvSpPr>
        <p:spPr bwMode="auto">
          <a:xfrm>
            <a:off x="304800" y="184150"/>
            <a:ext cx="7467600" cy="1066800"/>
          </a:xfrm>
          <a:prstGeom prst="rect">
            <a:avLst/>
          </a:prstGeom>
          <a:noFill/>
          <a:ln w="9525">
            <a:noFill/>
            <a:miter lim="800000"/>
            <a:headEnd/>
            <a:tailEnd/>
          </a:ln>
          <a:effectLst/>
        </p:spPr>
        <p:txBody>
          <a:bodyPr anchor="b">
            <a:spAutoFit/>
          </a:bodyPr>
          <a:lstStyle/>
          <a:p>
            <a:pPr algn="ctr" eaLnBrk="1" hangingPunct="1"/>
            <a:r>
              <a:rPr lang="en-US" sz="3200" b="1" i="1">
                <a:solidFill>
                  <a:srgbClr val="D60093"/>
                </a:solidFill>
                <a:latin typeface="Times New Roman" pitchFamily="18" charset="0"/>
                <a:cs typeface="Times New Roman" pitchFamily="18" charset="0"/>
              </a:rPr>
              <a:t>Apa Situasi Yang Sesuai Untuk Guna Pendekatan ini ?</a:t>
            </a:r>
            <a:endParaRPr lang="en-US" sz="3200" b="1" i="1">
              <a:solidFill>
                <a:srgbClr val="D60093"/>
              </a:solidFill>
              <a:latin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609600" y="2438400"/>
            <a:ext cx="7162800" cy="4724400"/>
          </a:xfrm>
        </p:spPr>
        <p:txBody>
          <a:bodyPr>
            <a:normAutofit fontScale="90000"/>
          </a:bodyPr>
          <a:lstStyle/>
          <a:p>
            <a:pPr algn="l"/>
            <a:r>
              <a:rPr lang="en-US" sz="2800" b="1">
                <a:solidFill>
                  <a:srgbClr val="FF0000"/>
                </a:solidFill>
                <a:latin typeface="Arial Unicode MS" pitchFamily="34" charset="-128"/>
                <a:ea typeface="Arial Unicode MS" pitchFamily="34" charset="-128"/>
                <a:cs typeface="Arial Unicode MS" pitchFamily="34" charset="-128"/>
              </a:rPr>
              <a:t>✔</a:t>
            </a:r>
            <a:r>
              <a:rPr lang="en-US" sz="2800" b="1">
                <a:solidFill>
                  <a:srgbClr val="3333CC"/>
                </a:solidFill>
                <a:latin typeface="Arial" charset="0"/>
                <a:cs typeface="Times New Roman" pitchFamily="18" charset="0"/>
              </a:rPr>
              <a:t> Guru terpaksa bertugas luar dan kelas </a:t>
            </a:r>
            <a:br>
              <a:rPr lang="en-US" sz="2800" b="1">
                <a:solidFill>
                  <a:srgbClr val="3333CC"/>
                </a:solidFill>
                <a:latin typeface="Arial" charset="0"/>
                <a:cs typeface="Times New Roman" pitchFamily="18" charset="0"/>
              </a:rPr>
            </a:br>
            <a:r>
              <a:rPr lang="en-US" sz="2800" b="1">
                <a:solidFill>
                  <a:srgbClr val="3333CC"/>
                </a:solidFill>
                <a:latin typeface="Arial" charset="0"/>
                <a:cs typeface="Times New Roman" pitchFamily="18" charset="0"/>
              </a:rPr>
              <a:t>    diselia oleh guru ganti. Dalam situasi </a:t>
            </a:r>
            <a:br>
              <a:rPr lang="en-US" sz="2800" b="1">
                <a:solidFill>
                  <a:srgbClr val="3333CC"/>
                </a:solidFill>
                <a:latin typeface="Arial" charset="0"/>
                <a:cs typeface="Times New Roman" pitchFamily="18" charset="0"/>
              </a:rPr>
            </a:br>
            <a:r>
              <a:rPr lang="en-US" sz="2800" b="1">
                <a:solidFill>
                  <a:srgbClr val="3333CC"/>
                </a:solidFill>
                <a:latin typeface="Arial" charset="0"/>
                <a:cs typeface="Times New Roman" pitchFamily="18" charset="0"/>
              </a:rPr>
              <a:t>    ini, guru tersebut boleh merancang </a:t>
            </a:r>
            <a:br>
              <a:rPr lang="en-US" sz="2800" b="1">
                <a:solidFill>
                  <a:srgbClr val="3333CC"/>
                </a:solidFill>
                <a:latin typeface="Arial" charset="0"/>
                <a:cs typeface="Times New Roman" pitchFamily="18" charset="0"/>
              </a:rPr>
            </a:br>
            <a:r>
              <a:rPr lang="en-US" sz="2800" b="1">
                <a:solidFill>
                  <a:srgbClr val="3333CC"/>
                </a:solidFill>
                <a:latin typeface="Arial" charset="0"/>
                <a:cs typeface="Times New Roman" pitchFamily="18" charset="0"/>
              </a:rPr>
              <a:t>    pembelajaran mengguna komputer.</a:t>
            </a:r>
            <a:br>
              <a:rPr lang="en-US" sz="2800" b="1">
                <a:solidFill>
                  <a:srgbClr val="3333CC"/>
                </a:solidFill>
                <a:latin typeface="Arial" charset="0"/>
                <a:cs typeface="Times New Roman" pitchFamily="18" charset="0"/>
              </a:rPr>
            </a:br>
            <a:r>
              <a:rPr lang="en-US" sz="2800" b="1">
                <a:solidFill>
                  <a:srgbClr val="3333CC"/>
                </a:solidFill>
                <a:latin typeface="Arial" charset="0"/>
                <a:cs typeface="Times New Roman" pitchFamily="18" charset="0"/>
              </a:rPr>
              <a:t/>
            </a:r>
            <a:br>
              <a:rPr lang="en-US" sz="2800" b="1">
                <a:solidFill>
                  <a:srgbClr val="3333CC"/>
                </a:solidFill>
                <a:latin typeface="Arial" charset="0"/>
                <a:cs typeface="Times New Roman" pitchFamily="18" charset="0"/>
              </a:rPr>
            </a:br>
            <a:r>
              <a:rPr lang="en-US" sz="2800" b="1">
                <a:solidFill>
                  <a:srgbClr val="3333CC"/>
                </a:solidFill>
                <a:latin typeface="Arial" charset="0"/>
                <a:cs typeface="Times New Roman" pitchFamily="18" charset="0"/>
              </a:rPr>
              <a:t> </a:t>
            </a:r>
            <a:r>
              <a:rPr lang="en-US" sz="2800" b="1">
                <a:solidFill>
                  <a:srgbClr val="FF0000"/>
                </a:solidFill>
                <a:latin typeface="Arial Unicode MS" pitchFamily="34" charset="-128"/>
                <a:ea typeface="Arial Unicode MS" pitchFamily="34" charset="-128"/>
                <a:cs typeface="Arial Unicode MS" pitchFamily="34" charset="-128"/>
              </a:rPr>
              <a:t>✔</a:t>
            </a:r>
            <a:r>
              <a:rPr lang="en-US" sz="2800" b="1">
                <a:solidFill>
                  <a:srgbClr val="3333CC"/>
                </a:solidFill>
                <a:latin typeface="Arial" charset="0"/>
                <a:cs typeface="Times New Roman" pitchFamily="18" charset="0"/>
              </a:rPr>
              <a:t> Terdapat murid yang sukar mengikuti </a:t>
            </a:r>
            <a:br>
              <a:rPr lang="en-US" sz="2800" b="1">
                <a:solidFill>
                  <a:srgbClr val="3333CC"/>
                </a:solidFill>
                <a:latin typeface="Arial" charset="0"/>
                <a:cs typeface="Times New Roman" pitchFamily="18" charset="0"/>
              </a:rPr>
            </a:br>
            <a:r>
              <a:rPr lang="en-US" sz="2800" b="1">
                <a:solidFill>
                  <a:srgbClr val="3333CC"/>
                </a:solidFill>
                <a:latin typeface="Arial" charset="0"/>
                <a:cs typeface="Times New Roman" pitchFamily="18" charset="0"/>
              </a:rPr>
              <a:t>     pengajaran guru. Dalam situasi ini, </a:t>
            </a:r>
            <a:br>
              <a:rPr lang="en-US" sz="2800" b="1">
                <a:solidFill>
                  <a:srgbClr val="3333CC"/>
                </a:solidFill>
                <a:latin typeface="Arial" charset="0"/>
                <a:cs typeface="Times New Roman" pitchFamily="18" charset="0"/>
              </a:rPr>
            </a:br>
            <a:r>
              <a:rPr lang="en-US" sz="2800" b="1">
                <a:solidFill>
                  <a:srgbClr val="3333CC"/>
                </a:solidFill>
                <a:latin typeface="Arial" charset="0"/>
                <a:cs typeface="Times New Roman" pitchFamily="18" charset="0"/>
              </a:rPr>
              <a:t>     guru boleh menggunakan perisian </a:t>
            </a:r>
            <a:br>
              <a:rPr lang="en-US" sz="2800" b="1">
                <a:solidFill>
                  <a:srgbClr val="3333CC"/>
                </a:solidFill>
                <a:latin typeface="Arial" charset="0"/>
                <a:cs typeface="Times New Roman" pitchFamily="18" charset="0"/>
              </a:rPr>
            </a:br>
            <a:r>
              <a:rPr lang="en-US" sz="2800" b="1">
                <a:solidFill>
                  <a:srgbClr val="3333CC"/>
                </a:solidFill>
                <a:latin typeface="Arial" charset="0"/>
                <a:cs typeface="Times New Roman" pitchFamily="18" charset="0"/>
              </a:rPr>
              <a:t>     pendidikan khusus untuk pemulihan.</a:t>
            </a:r>
            <a:br>
              <a:rPr lang="en-US" sz="2800" b="1">
                <a:solidFill>
                  <a:srgbClr val="3333CC"/>
                </a:solidFill>
                <a:latin typeface="Arial" charset="0"/>
                <a:cs typeface="Times New Roman" pitchFamily="18" charset="0"/>
              </a:rPr>
            </a:br>
            <a:r>
              <a:rPr lang="en-US" sz="2800" b="1">
                <a:solidFill>
                  <a:srgbClr val="3333CC"/>
                </a:solidFill>
                <a:latin typeface="Arial" charset="0"/>
                <a:cs typeface="Times New Roman" pitchFamily="18" charset="0"/>
              </a:rPr>
              <a:t/>
            </a:r>
            <a:br>
              <a:rPr lang="en-US" sz="2800" b="1">
                <a:solidFill>
                  <a:srgbClr val="3333CC"/>
                </a:solidFill>
                <a:latin typeface="Arial" charset="0"/>
                <a:cs typeface="Times New Roman" pitchFamily="18" charset="0"/>
              </a:rPr>
            </a:br>
            <a:r>
              <a:rPr lang="en-US" sz="2800" b="1">
                <a:solidFill>
                  <a:srgbClr val="3333CC"/>
                </a:solidFill>
                <a:latin typeface="Arial" charset="0"/>
                <a:cs typeface="Times New Roman" pitchFamily="18" charset="0"/>
              </a:rPr>
              <a:t/>
            </a:r>
            <a:br>
              <a:rPr lang="en-US" sz="2800" b="1">
                <a:solidFill>
                  <a:srgbClr val="3333CC"/>
                </a:solidFill>
                <a:latin typeface="Arial" charset="0"/>
                <a:cs typeface="Times New Roman" pitchFamily="18" charset="0"/>
              </a:rPr>
            </a:br>
            <a:r>
              <a:rPr lang="en-US" sz="2800" b="1">
                <a:solidFill>
                  <a:srgbClr val="3333CC"/>
                </a:solidFill>
                <a:latin typeface="Arial" charset="0"/>
                <a:cs typeface="Times New Roman" pitchFamily="18" charset="0"/>
              </a:rPr>
              <a:t/>
            </a:r>
            <a:br>
              <a:rPr lang="en-US" sz="2800" b="1">
                <a:solidFill>
                  <a:srgbClr val="3333CC"/>
                </a:solidFill>
                <a:latin typeface="Arial" charset="0"/>
                <a:cs typeface="Times New Roman" pitchFamily="18" charset="0"/>
              </a:rPr>
            </a:br>
            <a:r>
              <a:rPr lang="en-US" sz="2800" b="1">
                <a:solidFill>
                  <a:srgbClr val="3333CC"/>
                </a:solidFill>
                <a:latin typeface="Arial" charset="0"/>
                <a:cs typeface="Times New Roman" pitchFamily="18" charset="0"/>
              </a:rPr>
              <a:t/>
            </a:r>
            <a:br>
              <a:rPr lang="en-US" sz="2800" b="1">
                <a:solidFill>
                  <a:srgbClr val="3333CC"/>
                </a:solidFill>
                <a:latin typeface="Arial" charset="0"/>
                <a:cs typeface="Times New Roman" pitchFamily="18" charset="0"/>
              </a:rPr>
            </a:br>
            <a:endParaRPr lang="en-US" sz="2800" b="1">
              <a:solidFill>
                <a:srgbClr val="3333CC"/>
              </a:solidFill>
              <a:latin typeface="Arial"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Rectangle 4"/>
          <p:cNvSpPr>
            <a:spLocks noGrp="1" noChangeArrowheads="1"/>
          </p:cNvSpPr>
          <p:nvPr>
            <p:ph type="title"/>
          </p:nvPr>
        </p:nvSpPr>
        <p:spPr>
          <a:xfrm>
            <a:off x="533400" y="1555750"/>
            <a:ext cx="7467600" cy="3322638"/>
          </a:xfrm>
          <a:noFill/>
          <a:ln/>
        </p:spPr>
        <p:txBody>
          <a:bodyPr>
            <a:spAutoFit/>
          </a:bodyPr>
          <a:lstStyle/>
          <a:p>
            <a:pPr algn="l"/>
            <a:r>
              <a:rPr lang="en-US" sz="3200" b="1">
                <a:solidFill>
                  <a:srgbClr val="3333CC"/>
                </a:solidFill>
                <a:latin typeface="Arial Narrow" pitchFamily="34" charset="0"/>
              </a:rPr>
              <a:t/>
            </a:r>
            <a:br>
              <a:rPr lang="en-US" sz="3200" b="1">
                <a:solidFill>
                  <a:srgbClr val="3333CC"/>
                </a:solidFill>
                <a:latin typeface="Arial Narrow" pitchFamily="34" charset="0"/>
              </a:rPr>
            </a:br>
            <a:r>
              <a:rPr lang="en-US" sz="3200" b="1">
                <a:solidFill>
                  <a:srgbClr val="3333CC"/>
                </a:solidFill>
                <a:latin typeface="Arial Narrow" pitchFamily="34" charset="0"/>
              </a:rPr>
              <a:t> </a:t>
            </a:r>
            <a:r>
              <a:rPr lang="en-US" sz="2800" b="1">
                <a:solidFill>
                  <a:srgbClr val="FF0000"/>
                </a:solidFill>
                <a:latin typeface="Arial Unicode MS" pitchFamily="34" charset="-128"/>
                <a:ea typeface="Arial Unicode MS" pitchFamily="34" charset="-128"/>
                <a:cs typeface="Arial Unicode MS" pitchFamily="34" charset="-128"/>
              </a:rPr>
              <a:t>✔</a:t>
            </a:r>
            <a:r>
              <a:rPr lang="en-US" sz="3200" b="1">
                <a:solidFill>
                  <a:srgbClr val="3333CC"/>
                </a:solidFill>
                <a:latin typeface="Arial Narrow" pitchFamily="34" charset="0"/>
              </a:rPr>
              <a:t> </a:t>
            </a:r>
            <a:r>
              <a:rPr lang="en-US" sz="2800" b="1">
                <a:solidFill>
                  <a:srgbClr val="3333CC"/>
                </a:solidFill>
                <a:latin typeface="Arial" charset="0"/>
                <a:cs typeface="Times New Roman" pitchFamily="18" charset="0"/>
              </a:rPr>
              <a:t>Terdapat murid cerdik yang </a:t>
            </a:r>
            <a:br>
              <a:rPr lang="en-US" sz="2800" b="1">
                <a:solidFill>
                  <a:srgbClr val="3333CC"/>
                </a:solidFill>
                <a:latin typeface="Arial" charset="0"/>
                <a:cs typeface="Times New Roman" pitchFamily="18" charset="0"/>
              </a:rPr>
            </a:br>
            <a:r>
              <a:rPr lang="en-US" sz="2800" b="1">
                <a:solidFill>
                  <a:srgbClr val="3333CC"/>
                </a:solidFill>
                <a:latin typeface="Arial" charset="0"/>
                <a:cs typeface="Times New Roman" pitchFamily="18" charset="0"/>
              </a:rPr>
              <a:t>     memerlukan aktiviti pengayaan. </a:t>
            </a:r>
            <a:br>
              <a:rPr lang="en-US" sz="2800" b="1">
                <a:solidFill>
                  <a:srgbClr val="3333CC"/>
                </a:solidFill>
                <a:latin typeface="Arial" charset="0"/>
                <a:cs typeface="Times New Roman" pitchFamily="18" charset="0"/>
              </a:rPr>
            </a:br>
            <a:r>
              <a:rPr lang="en-US" sz="3200" b="1">
                <a:solidFill>
                  <a:srgbClr val="3333CC"/>
                </a:solidFill>
                <a:latin typeface="Arial Narrow" pitchFamily="34" charset="0"/>
              </a:rPr>
              <a:t/>
            </a:r>
            <a:br>
              <a:rPr lang="en-US" sz="3200" b="1">
                <a:solidFill>
                  <a:srgbClr val="3333CC"/>
                </a:solidFill>
                <a:latin typeface="Arial Narrow" pitchFamily="34" charset="0"/>
              </a:rPr>
            </a:br>
            <a:r>
              <a:rPr lang="en-US" sz="3200" b="1">
                <a:solidFill>
                  <a:srgbClr val="3333CC"/>
                </a:solidFill>
                <a:latin typeface="Arial Narrow" pitchFamily="34" charset="0"/>
              </a:rPr>
              <a:t> </a:t>
            </a:r>
            <a:r>
              <a:rPr lang="en-US" sz="2800" b="1">
                <a:solidFill>
                  <a:srgbClr val="FF0000"/>
                </a:solidFill>
                <a:latin typeface="Arial Unicode MS" pitchFamily="34" charset="-128"/>
                <a:ea typeface="Arial Unicode MS" pitchFamily="34" charset="-128"/>
                <a:cs typeface="Arial Unicode MS" pitchFamily="34" charset="-128"/>
              </a:rPr>
              <a:t>✔</a:t>
            </a:r>
            <a:r>
              <a:rPr lang="en-US" sz="3200" b="1">
                <a:solidFill>
                  <a:srgbClr val="3333CC"/>
                </a:solidFill>
                <a:latin typeface="Arial Narrow" pitchFamily="34" charset="0"/>
              </a:rPr>
              <a:t> </a:t>
            </a:r>
            <a:r>
              <a:rPr lang="en-US" sz="2800" b="1">
                <a:solidFill>
                  <a:srgbClr val="3333CC"/>
                </a:solidFill>
                <a:latin typeface="Arial" charset="0"/>
                <a:cs typeface="Times New Roman" pitchFamily="18" charset="0"/>
              </a:rPr>
              <a:t>Dalam situasi ini, perisian pendidikan </a:t>
            </a:r>
            <a:br>
              <a:rPr lang="en-US" sz="2800" b="1">
                <a:solidFill>
                  <a:srgbClr val="3333CC"/>
                </a:solidFill>
                <a:latin typeface="Arial" charset="0"/>
                <a:cs typeface="Times New Roman" pitchFamily="18" charset="0"/>
              </a:rPr>
            </a:br>
            <a:r>
              <a:rPr lang="en-US" sz="2800" b="1">
                <a:solidFill>
                  <a:srgbClr val="3333CC"/>
                </a:solidFill>
                <a:latin typeface="Arial" charset="0"/>
                <a:cs typeface="Times New Roman" pitchFamily="18" charset="0"/>
              </a:rPr>
              <a:t>     yang mencabar minda boleh diberikan </a:t>
            </a:r>
            <a:br>
              <a:rPr lang="en-US" sz="2800" b="1">
                <a:solidFill>
                  <a:srgbClr val="3333CC"/>
                </a:solidFill>
                <a:latin typeface="Arial" charset="0"/>
                <a:cs typeface="Times New Roman" pitchFamily="18" charset="0"/>
              </a:rPr>
            </a:br>
            <a:r>
              <a:rPr lang="en-US" sz="2800" b="1">
                <a:solidFill>
                  <a:srgbClr val="3333CC"/>
                </a:solidFill>
                <a:latin typeface="Arial" charset="0"/>
                <a:cs typeface="Times New Roman" pitchFamily="18" charset="0"/>
              </a:rPr>
              <a:t>     kepada mereka.</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4"/>
          <p:cNvSpPr>
            <a:spLocks noGrp="1" noChangeArrowheads="1"/>
          </p:cNvSpPr>
          <p:nvPr>
            <p:ph type="title"/>
          </p:nvPr>
        </p:nvSpPr>
        <p:spPr>
          <a:xfrm>
            <a:off x="381000" y="1371600"/>
            <a:ext cx="7467600" cy="3414713"/>
          </a:xfrm>
        </p:spPr>
        <p:txBody>
          <a:bodyPr/>
          <a:lstStyle/>
          <a:p>
            <a:r>
              <a:rPr lang="en-US" sz="4800" b="1">
                <a:solidFill>
                  <a:srgbClr val="D60093"/>
                </a:solidFill>
                <a:latin typeface="Times New Roman" pitchFamily="18" charset="0"/>
                <a:cs typeface="Times New Roman" pitchFamily="18" charset="0"/>
              </a:rPr>
              <a:t>ICT UNTUK </a:t>
            </a:r>
            <a:br>
              <a:rPr lang="en-US" sz="4800" b="1">
                <a:solidFill>
                  <a:srgbClr val="D60093"/>
                </a:solidFill>
                <a:latin typeface="Times New Roman" pitchFamily="18" charset="0"/>
                <a:cs typeface="Times New Roman" pitchFamily="18" charset="0"/>
              </a:rPr>
            </a:br>
            <a:r>
              <a:rPr lang="en-US" sz="4800" b="1">
                <a:solidFill>
                  <a:srgbClr val="D60093"/>
                </a:solidFill>
                <a:latin typeface="Times New Roman" pitchFamily="18" charset="0"/>
                <a:cs typeface="Times New Roman" pitchFamily="18" charset="0"/>
              </a:rPr>
              <a:t>PEMBELAJARAN PENEROKAAN (EXPLORATARY)</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4"/>
          <p:cNvSpPr>
            <a:spLocks noGrp="1" noChangeArrowheads="1"/>
          </p:cNvSpPr>
          <p:nvPr>
            <p:ph type="title"/>
          </p:nvPr>
        </p:nvSpPr>
        <p:spPr>
          <a:xfrm>
            <a:off x="381000" y="1905000"/>
            <a:ext cx="7467600" cy="1373188"/>
          </a:xfrm>
        </p:spPr>
        <p:txBody>
          <a:bodyPr/>
          <a:lstStyle/>
          <a:p>
            <a:pPr algn="l"/>
            <a:r>
              <a:rPr lang="en-US" sz="2800" b="1">
                <a:solidFill>
                  <a:srgbClr val="3333CC"/>
                </a:solidFill>
                <a:latin typeface="Arial" charset="0"/>
                <a:cs typeface="Times New Roman" pitchFamily="18" charset="0"/>
              </a:rPr>
              <a:t>Penggunaan ICT untuk pembelajaran penerokaan berlaku apabila ICT digunakan sebagai medium untuk :</a:t>
            </a:r>
          </a:p>
        </p:txBody>
      </p:sp>
      <p:sp>
        <p:nvSpPr>
          <p:cNvPr id="41989" name="Rectangle 5"/>
          <p:cNvSpPr>
            <a:spLocks noChangeArrowheads="1"/>
          </p:cNvSpPr>
          <p:nvPr/>
        </p:nvSpPr>
        <p:spPr bwMode="auto">
          <a:xfrm>
            <a:off x="304800" y="381000"/>
            <a:ext cx="7467600" cy="1190625"/>
          </a:xfrm>
          <a:prstGeom prst="rect">
            <a:avLst/>
          </a:prstGeom>
          <a:noFill/>
          <a:ln w="9525">
            <a:noFill/>
            <a:miter lim="800000"/>
            <a:headEnd/>
            <a:tailEnd/>
          </a:ln>
          <a:effectLst/>
        </p:spPr>
        <p:txBody>
          <a:bodyPr anchor="b">
            <a:spAutoFit/>
          </a:bodyPr>
          <a:lstStyle/>
          <a:p>
            <a:pPr algn="ctr" eaLnBrk="1" hangingPunct="1"/>
            <a:r>
              <a:rPr lang="en-US" sz="3600" b="1" i="1">
                <a:solidFill>
                  <a:srgbClr val="D60093"/>
                </a:solidFill>
                <a:latin typeface="Times New Roman" pitchFamily="18" charset="0"/>
                <a:cs typeface="Times New Roman" pitchFamily="18" charset="0"/>
              </a:rPr>
              <a:t>Apa Maksud ICT Untuk Pembelajaran Penerokaan?</a:t>
            </a:r>
            <a:endParaRPr lang="en-US" sz="3600" b="1">
              <a:solidFill>
                <a:srgbClr val="D60093"/>
              </a:solidFill>
              <a:latin typeface="Times New Roman" pitchFamily="18" charset="0"/>
            </a:endParaRPr>
          </a:p>
        </p:txBody>
      </p:sp>
      <p:sp>
        <p:nvSpPr>
          <p:cNvPr id="41990" name="Rectangle 6"/>
          <p:cNvSpPr>
            <a:spLocks noChangeArrowheads="1"/>
          </p:cNvSpPr>
          <p:nvPr/>
        </p:nvSpPr>
        <p:spPr bwMode="auto">
          <a:xfrm>
            <a:off x="381000" y="3657600"/>
            <a:ext cx="6781800" cy="2227263"/>
          </a:xfrm>
          <a:prstGeom prst="rect">
            <a:avLst/>
          </a:prstGeom>
          <a:noFill/>
          <a:ln w="9525">
            <a:noFill/>
            <a:miter lim="800000"/>
            <a:headEnd/>
            <a:tailEnd/>
          </a:ln>
          <a:effectLst/>
        </p:spPr>
        <p:txBody>
          <a:bodyPr anchor="b">
            <a:spAutoFit/>
          </a:bodyPr>
          <a:lstStyle/>
          <a:p>
            <a:pPr eaLnBrk="1" hangingPunct="1"/>
            <a:r>
              <a:rPr lang="en-US" b="1">
                <a:solidFill>
                  <a:srgbClr val="FF0000"/>
                </a:solidFill>
              </a:rPr>
              <a:t>✔</a:t>
            </a:r>
            <a:r>
              <a:rPr lang="en-US"/>
              <a:t> </a:t>
            </a:r>
            <a:r>
              <a:rPr lang="en-US" sz="2800" b="1">
                <a:solidFill>
                  <a:srgbClr val="3333CC"/>
                </a:solidFill>
                <a:latin typeface="Arial" charset="0"/>
                <a:cs typeface="Times New Roman" pitchFamily="18" charset="0"/>
              </a:rPr>
              <a:t>Mencari dan mengakses maklumat </a:t>
            </a:r>
            <a:br>
              <a:rPr lang="en-US" sz="2800" b="1">
                <a:solidFill>
                  <a:srgbClr val="3333CC"/>
                </a:solidFill>
                <a:latin typeface="Arial" charset="0"/>
                <a:cs typeface="Times New Roman" pitchFamily="18" charset="0"/>
              </a:rPr>
            </a:br>
            <a:r>
              <a:rPr lang="en-US" sz="2800" b="1">
                <a:solidFill>
                  <a:srgbClr val="3333CC"/>
                </a:solidFill>
                <a:latin typeface="Arial" charset="0"/>
                <a:cs typeface="Times New Roman" pitchFamily="18" charset="0"/>
              </a:rPr>
              <a:t>   daripada CD-ROM, Internet, portal </a:t>
            </a:r>
            <a:br>
              <a:rPr lang="en-US" sz="2800" b="1">
                <a:solidFill>
                  <a:srgbClr val="3333CC"/>
                </a:solidFill>
                <a:latin typeface="Arial" charset="0"/>
                <a:cs typeface="Times New Roman" pitchFamily="18" charset="0"/>
              </a:rPr>
            </a:br>
            <a:r>
              <a:rPr lang="en-US" sz="2800" b="1">
                <a:solidFill>
                  <a:srgbClr val="3333CC"/>
                </a:solidFill>
                <a:latin typeface="Arial" charset="0"/>
                <a:cs typeface="Times New Roman" pitchFamily="18" charset="0"/>
              </a:rPr>
              <a:t>   maklumat dan sebagainya.</a:t>
            </a:r>
            <a:br>
              <a:rPr lang="en-US" sz="2800" b="1">
                <a:solidFill>
                  <a:srgbClr val="3333CC"/>
                </a:solidFill>
                <a:latin typeface="Arial" charset="0"/>
                <a:cs typeface="Times New Roman" pitchFamily="18" charset="0"/>
              </a:rPr>
            </a:br>
            <a:r>
              <a:rPr lang="en-US" sz="2800" b="1">
                <a:solidFill>
                  <a:srgbClr val="3333CC"/>
                </a:solidFill>
                <a:latin typeface="Arial Narrow" pitchFamily="34" charset="0"/>
              </a:rPr>
              <a:t/>
            </a:r>
            <a:br>
              <a:rPr lang="en-US" sz="2800" b="1">
                <a:solidFill>
                  <a:srgbClr val="3333CC"/>
                </a:solidFill>
                <a:latin typeface="Arial Narrow" pitchFamily="34" charset="0"/>
              </a:rPr>
            </a:br>
            <a:endParaRPr lang="en-US" sz="2800" b="1">
              <a:solidFill>
                <a:srgbClr val="3333CC"/>
              </a:solidFill>
              <a:latin typeface="Arial Narrow"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2" name="Rectangle 4"/>
          <p:cNvSpPr>
            <a:spLocks noChangeArrowheads="1"/>
          </p:cNvSpPr>
          <p:nvPr/>
        </p:nvSpPr>
        <p:spPr bwMode="auto">
          <a:xfrm>
            <a:off x="990600" y="898525"/>
            <a:ext cx="6781800" cy="3508375"/>
          </a:xfrm>
          <a:prstGeom prst="rect">
            <a:avLst/>
          </a:prstGeom>
          <a:noFill/>
          <a:ln w="9525">
            <a:noFill/>
            <a:miter lim="800000"/>
            <a:headEnd/>
            <a:tailEnd/>
          </a:ln>
          <a:effectLst/>
        </p:spPr>
        <p:txBody>
          <a:bodyPr anchor="b">
            <a:spAutoFit/>
          </a:bodyPr>
          <a:lstStyle/>
          <a:p>
            <a:pPr eaLnBrk="1" hangingPunct="1"/>
            <a:r>
              <a:rPr lang="en-US" sz="2800" b="1">
                <a:solidFill>
                  <a:srgbClr val="3333CC"/>
                </a:solidFill>
                <a:latin typeface="Arial Narrow" pitchFamily="34" charset="0"/>
              </a:rPr>
              <a:t/>
            </a:r>
            <a:br>
              <a:rPr lang="en-US" sz="2800" b="1">
                <a:solidFill>
                  <a:srgbClr val="3333CC"/>
                </a:solidFill>
                <a:latin typeface="Arial Narrow" pitchFamily="34" charset="0"/>
              </a:rPr>
            </a:br>
            <a:r>
              <a:rPr lang="en-US" sz="2800" b="1">
                <a:solidFill>
                  <a:srgbClr val="3333CC"/>
                </a:solidFill>
                <a:latin typeface="Arial Narrow" pitchFamily="34" charset="0"/>
              </a:rPr>
              <a:t> </a:t>
            </a:r>
            <a:r>
              <a:rPr lang="en-US" b="1">
                <a:solidFill>
                  <a:srgbClr val="FF0000"/>
                </a:solidFill>
              </a:rPr>
              <a:t>✔</a:t>
            </a:r>
            <a:r>
              <a:rPr lang="en-US"/>
              <a:t> </a:t>
            </a:r>
            <a:r>
              <a:rPr lang="en-US" sz="2800" b="1">
                <a:solidFill>
                  <a:srgbClr val="3333CC"/>
                </a:solidFill>
                <a:latin typeface="Arial" charset="0"/>
                <a:cs typeface="Times New Roman" pitchFamily="18" charset="0"/>
              </a:rPr>
              <a:t>Mengalami, mempelajari dan </a:t>
            </a:r>
            <a:br>
              <a:rPr lang="en-US" sz="2800" b="1">
                <a:solidFill>
                  <a:srgbClr val="3333CC"/>
                </a:solidFill>
                <a:latin typeface="Arial" charset="0"/>
                <a:cs typeface="Times New Roman" pitchFamily="18" charset="0"/>
              </a:rPr>
            </a:br>
            <a:r>
              <a:rPr lang="en-US" sz="2800" b="1">
                <a:solidFill>
                  <a:srgbClr val="3333CC"/>
                </a:solidFill>
                <a:latin typeface="Arial" charset="0"/>
                <a:cs typeface="Times New Roman" pitchFamily="18" charset="0"/>
              </a:rPr>
              <a:t>    mengkaji sesuatu fenomena secara </a:t>
            </a:r>
            <a:br>
              <a:rPr lang="en-US" sz="2800" b="1">
                <a:solidFill>
                  <a:srgbClr val="3333CC"/>
                </a:solidFill>
                <a:latin typeface="Arial" charset="0"/>
                <a:cs typeface="Times New Roman" pitchFamily="18" charset="0"/>
              </a:rPr>
            </a:br>
            <a:r>
              <a:rPr lang="en-US" sz="2800" b="1">
                <a:solidFill>
                  <a:srgbClr val="3333CC"/>
                </a:solidFill>
                <a:latin typeface="Arial" charset="0"/>
                <a:cs typeface="Times New Roman" pitchFamily="18" charset="0"/>
              </a:rPr>
              <a:t>    simulasi.</a:t>
            </a:r>
            <a:br>
              <a:rPr lang="en-US" sz="2800" b="1">
                <a:solidFill>
                  <a:srgbClr val="3333CC"/>
                </a:solidFill>
                <a:latin typeface="Arial" charset="0"/>
                <a:cs typeface="Times New Roman" pitchFamily="18" charset="0"/>
              </a:rPr>
            </a:br>
            <a:r>
              <a:rPr lang="en-US" sz="2800" b="1">
                <a:solidFill>
                  <a:srgbClr val="3333CC"/>
                </a:solidFill>
                <a:latin typeface="Arial" charset="0"/>
                <a:cs typeface="Times New Roman" pitchFamily="18" charset="0"/>
              </a:rPr>
              <a:t/>
            </a:r>
            <a:br>
              <a:rPr lang="en-US" sz="2800" b="1">
                <a:solidFill>
                  <a:srgbClr val="3333CC"/>
                </a:solidFill>
                <a:latin typeface="Arial" charset="0"/>
                <a:cs typeface="Times New Roman" pitchFamily="18" charset="0"/>
              </a:rPr>
            </a:br>
            <a:r>
              <a:rPr lang="en-US" sz="2800" b="1">
                <a:solidFill>
                  <a:srgbClr val="3333CC"/>
                </a:solidFill>
                <a:latin typeface="Arial" charset="0"/>
                <a:cs typeface="Times New Roman" pitchFamily="18" charset="0"/>
              </a:rPr>
              <a:t> </a:t>
            </a:r>
            <a:r>
              <a:rPr lang="en-US" b="1">
                <a:solidFill>
                  <a:srgbClr val="FF0000"/>
                </a:solidFill>
              </a:rPr>
              <a:t>✔</a:t>
            </a:r>
            <a:r>
              <a:rPr lang="en-US"/>
              <a:t> </a:t>
            </a:r>
            <a:r>
              <a:rPr lang="en-US" sz="2800" b="1">
                <a:solidFill>
                  <a:srgbClr val="3333CC"/>
                </a:solidFill>
                <a:latin typeface="Arial" charset="0"/>
                <a:cs typeface="Times New Roman" pitchFamily="18" charset="0"/>
              </a:rPr>
              <a:t>Melihat demontrasi sesuatu </a:t>
            </a:r>
            <a:br>
              <a:rPr lang="en-US" sz="2800" b="1">
                <a:solidFill>
                  <a:srgbClr val="3333CC"/>
                </a:solidFill>
                <a:latin typeface="Arial" charset="0"/>
                <a:cs typeface="Times New Roman" pitchFamily="18" charset="0"/>
              </a:rPr>
            </a:br>
            <a:r>
              <a:rPr lang="en-US" sz="2800" b="1">
                <a:solidFill>
                  <a:srgbClr val="3333CC"/>
                </a:solidFill>
                <a:latin typeface="Arial" charset="0"/>
                <a:cs typeface="Times New Roman" pitchFamily="18" charset="0"/>
              </a:rPr>
              <a:t>    kejadian yang urutan babaknya </a:t>
            </a:r>
            <a:br>
              <a:rPr lang="en-US" sz="2800" b="1">
                <a:solidFill>
                  <a:srgbClr val="3333CC"/>
                </a:solidFill>
                <a:latin typeface="Arial" charset="0"/>
                <a:cs typeface="Times New Roman" pitchFamily="18" charset="0"/>
              </a:rPr>
            </a:br>
            <a:r>
              <a:rPr lang="en-US" sz="2800" b="1">
                <a:solidFill>
                  <a:srgbClr val="3333CC"/>
                </a:solidFill>
                <a:latin typeface="Arial" charset="0"/>
                <a:cs typeface="Times New Roman" pitchFamily="18" charset="0"/>
              </a:rPr>
              <a:t>    boleh dikawal oleh murid.</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4"/>
          <p:cNvSpPr>
            <a:spLocks noGrp="1" noChangeArrowheads="1"/>
          </p:cNvSpPr>
          <p:nvPr>
            <p:ph type="title"/>
          </p:nvPr>
        </p:nvSpPr>
        <p:spPr>
          <a:xfrm>
            <a:off x="381000" y="0"/>
            <a:ext cx="7467600" cy="5578475"/>
          </a:xfrm>
        </p:spPr>
        <p:txBody>
          <a:bodyPr/>
          <a:lstStyle/>
          <a:p>
            <a:pPr algn="l"/>
            <a:r>
              <a:rPr lang="en-US" sz="2800" b="1">
                <a:solidFill>
                  <a:srgbClr val="3333CC"/>
                </a:solidFill>
                <a:latin typeface="Arial" charset="0"/>
                <a:cs typeface="Times New Roman" pitchFamily="18" charset="0"/>
              </a:rPr>
              <a:t>Dalam pembelajaran penerokaan, murid boleh mengawal dan menentukan maklumat yang diterima melalui ICT. </a:t>
            </a:r>
            <a:br>
              <a:rPr lang="en-US" sz="2800" b="1">
                <a:solidFill>
                  <a:srgbClr val="3333CC"/>
                </a:solidFill>
                <a:latin typeface="Arial" charset="0"/>
                <a:cs typeface="Times New Roman" pitchFamily="18" charset="0"/>
              </a:rPr>
            </a:br>
            <a:r>
              <a:rPr lang="en-US" b="1">
                <a:solidFill>
                  <a:srgbClr val="3333CC"/>
                </a:solidFill>
                <a:latin typeface="Arial Narrow" pitchFamily="34" charset="0"/>
                <a:cs typeface="Times New Roman" pitchFamily="18" charset="0"/>
              </a:rPr>
              <a:t/>
            </a:r>
            <a:br>
              <a:rPr lang="en-US" b="1">
                <a:solidFill>
                  <a:srgbClr val="3333CC"/>
                </a:solidFill>
                <a:latin typeface="Arial Narrow" pitchFamily="34" charset="0"/>
                <a:cs typeface="Times New Roman" pitchFamily="18" charset="0"/>
              </a:rPr>
            </a:br>
            <a:r>
              <a:rPr lang="en-US" sz="2800" b="1">
                <a:solidFill>
                  <a:srgbClr val="3333CC"/>
                </a:solidFill>
                <a:latin typeface="Arial" charset="0"/>
                <a:cs typeface="Times New Roman" pitchFamily="18" charset="0"/>
              </a:rPr>
              <a:t>Ini berbeza dengan pembelajaran tutorial di mana murid hanya menerima bahan pelajaran yang dikawal dan ditentukan oleh sistem</a:t>
            </a:r>
            <a:r>
              <a:rPr lang="en-US" b="1">
                <a:solidFill>
                  <a:srgbClr val="3333CC"/>
                </a:solidFill>
                <a:latin typeface="Arial Narrow" pitchFamily="34" charset="0"/>
                <a:cs typeface="Times New Roman" pitchFamily="18" charset="0"/>
              </a:rPr>
              <a:t>.</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4"/>
          <p:cNvSpPr>
            <a:spLocks noGrp="1" noChangeArrowheads="1"/>
          </p:cNvSpPr>
          <p:nvPr>
            <p:ph type="title"/>
          </p:nvPr>
        </p:nvSpPr>
        <p:spPr>
          <a:xfrm>
            <a:off x="1371600" y="457200"/>
            <a:ext cx="7467600" cy="6019800"/>
          </a:xfrm>
        </p:spPr>
        <p:txBody>
          <a:bodyPr/>
          <a:lstStyle/>
          <a:p>
            <a:pPr algn="l"/>
            <a:r>
              <a:rPr lang="en-US" sz="3200" b="1">
                <a:solidFill>
                  <a:srgbClr val="3333CC"/>
                </a:solidFill>
                <a:latin typeface="Arial" charset="0"/>
                <a:cs typeface="Times New Roman" pitchFamily="18" charset="0"/>
              </a:rPr>
              <a:t>Pendekatan ini serasi dan menyokong pendekatan constructivism, iaitu teori pembelajaran yang memberi penekanan kepada </a:t>
            </a:r>
            <a:br>
              <a:rPr lang="en-US" sz="3200" b="1">
                <a:solidFill>
                  <a:srgbClr val="3333CC"/>
                </a:solidFill>
                <a:latin typeface="Arial" charset="0"/>
                <a:cs typeface="Times New Roman" pitchFamily="18" charset="0"/>
              </a:rPr>
            </a:br>
            <a:r>
              <a:rPr lang="en-US" sz="3600" b="1">
                <a:solidFill>
                  <a:srgbClr val="3333CC"/>
                </a:solidFill>
                <a:latin typeface="Arial Narrow" pitchFamily="34" charset="0"/>
                <a:cs typeface="Times New Roman" pitchFamily="18" charset="0"/>
              </a:rPr>
              <a:t>* </a:t>
            </a:r>
            <a:r>
              <a:rPr lang="en-US" sz="3200" b="1">
                <a:solidFill>
                  <a:srgbClr val="3333CC"/>
                </a:solidFill>
                <a:latin typeface="Arial" charset="0"/>
                <a:cs typeface="Times New Roman" pitchFamily="18" charset="0"/>
              </a:rPr>
              <a:t>pemikiran kritis,</a:t>
            </a:r>
            <a:br>
              <a:rPr lang="en-US" sz="3200" b="1">
                <a:solidFill>
                  <a:srgbClr val="3333CC"/>
                </a:solidFill>
                <a:latin typeface="Arial" charset="0"/>
                <a:cs typeface="Times New Roman" pitchFamily="18" charset="0"/>
              </a:rPr>
            </a:br>
            <a:r>
              <a:rPr lang="en-US" sz="3200" b="1">
                <a:solidFill>
                  <a:srgbClr val="3333CC"/>
                </a:solidFill>
                <a:latin typeface="Arial" charset="0"/>
                <a:cs typeface="Times New Roman" pitchFamily="18" charset="0"/>
              </a:rPr>
              <a:t>* penyelesaian masalah, </a:t>
            </a:r>
            <a:br>
              <a:rPr lang="en-US" sz="3200" b="1">
                <a:solidFill>
                  <a:srgbClr val="3333CC"/>
                </a:solidFill>
                <a:latin typeface="Arial" charset="0"/>
                <a:cs typeface="Times New Roman" pitchFamily="18" charset="0"/>
              </a:rPr>
            </a:br>
            <a:r>
              <a:rPr lang="en-US" sz="3200" b="1">
                <a:solidFill>
                  <a:srgbClr val="3333CC"/>
                </a:solidFill>
                <a:latin typeface="Arial" charset="0"/>
                <a:cs typeface="Times New Roman" pitchFamily="18" charset="0"/>
              </a:rPr>
              <a:t>* pengalaman pembelajaran yang autentik,  dan pengetahuan yang dibina melalui interaksi sosial.</a:t>
            </a:r>
          </a:p>
        </p:txBody>
      </p:sp>
      <p:sp>
        <p:nvSpPr>
          <p:cNvPr id="44037" name="Rectangle 5"/>
          <p:cNvSpPr>
            <a:spLocks noChangeArrowheads="1"/>
          </p:cNvSpPr>
          <p:nvPr/>
        </p:nvSpPr>
        <p:spPr bwMode="auto">
          <a:xfrm>
            <a:off x="381000" y="-15875"/>
            <a:ext cx="7467600" cy="1190625"/>
          </a:xfrm>
          <a:prstGeom prst="rect">
            <a:avLst/>
          </a:prstGeom>
          <a:noFill/>
          <a:ln w="9525">
            <a:noFill/>
            <a:miter lim="800000"/>
            <a:headEnd/>
            <a:tailEnd/>
          </a:ln>
          <a:effectLst/>
        </p:spPr>
        <p:txBody>
          <a:bodyPr anchor="b">
            <a:spAutoFit/>
          </a:bodyPr>
          <a:lstStyle/>
          <a:p>
            <a:pPr algn="ctr" eaLnBrk="1" hangingPunct="1"/>
            <a:r>
              <a:rPr lang="en-US" sz="3600" b="1" i="1">
                <a:solidFill>
                  <a:srgbClr val="D60093"/>
                </a:solidFill>
                <a:latin typeface="Times New Roman" pitchFamily="18" charset="0"/>
                <a:cs typeface="Times New Roman" pitchFamily="18" charset="0"/>
              </a:rPr>
              <a:t>Bagaimana ICT Diguna Untuk Pembelajaran Penerokaan ?</a:t>
            </a:r>
            <a:endParaRPr lang="en-US" sz="3600">
              <a:solidFill>
                <a:srgbClr val="D60093"/>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4"/>
          <p:cNvSpPr>
            <a:spLocks noGrp="1" noChangeArrowheads="1"/>
          </p:cNvSpPr>
          <p:nvPr>
            <p:ph type="title"/>
          </p:nvPr>
        </p:nvSpPr>
        <p:spPr>
          <a:xfrm>
            <a:off x="381000" y="304800"/>
            <a:ext cx="7467600" cy="946150"/>
          </a:xfrm>
        </p:spPr>
        <p:txBody>
          <a:bodyPr>
            <a:normAutofit fontScale="90000"/>
          </a:bodyPr>
          <a:lstStyle/>
          <a:p>
            <a:r>
              <a:rPr lang="en-US" sz="3200" b="1" i="1">
                <a:solidFill>
                  <a:srgbClr val="D60093"/>
                </a:solidFill>
                <a:latin typeface="Times New Roman" pitchFamily="18" charset="0"/>
                <a:cs typeface="Times New Roman" pitchFamily="18" charset="0"/>
              </a:rPr>
              <a:t>Apa Situasi Yang Sesuai Untuk Mengguna Pendekatan ini?</a:t>
            </a:r>
          </a:p>
        </p:txBody>
      </p:sp>
      <p:sp>
        <p:nvSpPr>
          <p:cNvPr id="45061" name="Rectangle 5"/>
          <p:cNvSpPr>
            <a:spLocks noChangeArrowheads="1"/>
          </p:cNvSpPr>
          <p:nvPr/>
        </p:nvSpPr>
        <p:spPr bwMode="auto">
          <a:xfrm>
            <a:off x="457200" y="1452563"/>
            <a:ext cx="7467600" cy="4789487"/>
          </a:xfrm>
          <a:prstGeom prst="rect">
            <a:avLst/>
          </a:prstGeom>
          <a:noFill/>
          <a:ln w="9525">
            <a:noFill/>
            <a:miter lim="800000"/>
            <a:headEnd/>
            <a:tailEnd/>
          </a:ln>
          <a:effectLst/>
        </p:spPr>
        <p:txBody>
          <a:bodyPr anchor="b">
            <a:spAutoFit/>
          </a:bodyPr>
          <a:lstStyle/>
          <a:p>
            <a:pPr eaLnBrk="1" hangingPunct="1"/>
            <a:r>
              <a:rPr lang="en-US" sz="2800" b="1">
                <a:solidFill>
                  <a:srgbClr val="3333CC"/>
                </a:solidFill>
                <a:latin typeface="Arial" charset="0"/>
                <a:cs typeface="Times New Roman" pitchFamily="18" charset="0"/>
              </a:rPr>
              <a:t>ICT sesuai digunakan untuk pembelajaran penerokaan dalam situasi:</a:t>
            </a:r>
            <a:br>
              <a:rPr lang="en-US" sz="2800" b="1">
                <a:solidFill>
                  <a:srgbClr val="3333CC"/>
                </a:solidFill>
                <a:latin typeface="Arial" charset="0"/>
                <a:cs typeface="Times New Roman" pitchFamily="18" charset="0"/>
              </a:rPr>
            </a:br>
            <a:endParaRPr lang="en-US" sz="2800" b="1">
              <a:solidFill>
                <a:srgbClr val="3333CC"/>
              </a:solidFill>
              <a:latin typeface="Arial" charset="0"/>
              <a:cs typeface="Times New Roman" pitchFamily="18" charset="0"/>
            </a:endParaRPr>
          </a:p>
          <a:p>
            <a:pPr eaLnBrk="1" hangingPunct="1"/>
            <a:r>
              <a:rPr lang="en-US" sz="2800" b="1">
                <a:solidFill>
                  <a:srgbClr val="3333CC"/>
                </a:solidFill>
                <a:latin typeface="Arial Narrow" pitchFamily="34" charset="0"/>
              </a:rPr>
              <a:t>*  </a:t>
            </a:r>
            <a:r>
              <a:rPr lang="en-US" sz="2800" b="1">
                <a:solidFill>
                  <a:srgbClr val="3333CC"/>
                </a:solidFill>
                <a:latin typeface="Arial" charset="0"/>
                <a:cs typeface="Times New Roman" pitchFamily="18" charset="0"/>
              </a:rPr>
              <a:t>pembelajaran yang berbentuk inkuiri </a:t>
            </a:r>
            <a:br>
              <a:rPr lang="en-US" sz="2800" b="1">
                <a:solidFill>
                  <a:srgbClr val="3333CC"/>
                </a:solidFill>
                <a:latin typeface="Arial" charset="0"/>
                <a:cs typeface="Times New Roman" pitchFamily="18" charset="0"/>
              </a:rPr>
            </a:br>
            <a:r>
              <a:rPr lang="en-US" sz="2800" b="1">
                <a:solidFill>
                  <a:srgbClr val="3333CC"/>
                </a:solidFill>
                <a:latin typeface="Arial" charset="0"/>
                <a:cs typeface="Times New Roman" pitchFamily="18" charset="0"/>
              </a:rPr>
              <a:t>   penemuan</a:t>
            </a:r>
            <a:r>
              <a:rPr lang="en-US" sz="2800" b="1">
                <a:solidFill>
                  <a:srgbClr val="3333CC"/>
                </a:solidFill>
                <a:latin typeface="Arial Narrow" pitchFamily="34" charset="0"/>
              </a:rPr>
              <a:t>.</a:t>
            </a:r>
            <a:br>
              <a:rPr lang="en-US" sz="2800" b="1">
                <a:solidFill>
                  <a:srgbClr val="3333CC"/>
                </a:solidFill>
                <a:latin typeface="Arial Narrow" pitchFamily="34" charset="0"/>
              </a:rPr>
            </a:br>
            <a:endParaRPr lang="en-US" sz="2800" b="1">
              <a:solidFill>
                <a:srgbClr val="3333CC"/>
              </a:solidFill>
              <a:latin typeface="Arial Narrow" pitchFamily="34" charset="0"/>
            </a:endParaRPr>
          </a:p>
          <a:p>
            <a:pPr eaLnBrk="1" hangingPunct="1"/>
            <a:r>
              <a:rPr lang="en-US" sz="2800" b="1">
                <a:solidFill>
                  <a:srgbClr val="3333CC"/>
                </a:solidFill>
                <a:latin typeface="Arial Narrow" pitchFamily="34" charset="0"/>
              </a:rPr>
              <a:t>*  </a:t>
            </a:r>
            <a:r>
              <a:rPr lang="en-US" sz="2800" b="1">
                <a:solidFill>
                  <a:srgbClr val="3333CC"/>
                </a:solidFill>
                <a:latin typeface="Arial" charset="0"/>
                <a:cs typeface="Times New Roman" pitchFamily="18" charset="0"/>
              </a:rPr>
              <a:t>pembelajaran yang menjurus kepada</a:t>
            </a:r>
          </a:p>
          <a:p>
            <a:pPr eaLnBrk="1" hangingPunct="1"/>
            <a:r>
              <a:rPr lang="en-US" sz="2800" b="1">
                <a:solidFill>
                  <a:srgbClr val="3333CC"/>
                </a:solidFill>
                <a:latin typeface="Arial" charset="0"/>
                <a:cs typeface="Times New Roman" pitchFamily="18" charset="0"/>
              </a:rPr>
              <a:t>   penyelesaian masalah kehidupan </a:t>
            </a:r>
            <a:br>
              <a:rPr lang="en-US" sz="2800" b="1">
                <a:solidFill>
                  <a:srgbClr val="3333CC"/>
                </a:solidFill>
                <a:latin typeface="Arial" charset="0"/>
                <a:cs typeface="Times New Roman" pitchFamily="18" charset="0"/>
              </a:rPr>
            </a:br>
            <a:r>
              <a:rPr lang="en-US" sz="2800" b="1">
                <a:solidFill>
                  <a:srgbClr val="3333CC"/>
                </a:solidFill>
                <a:latin typeface="Arial" charset="0"/>
                <a:cs typeface="Times New Roman" pitchFamily="18" charset="0"/>
              </a:rPr>
              <a:t>   sebenar</a:t>
            </a:r>
            <a:r>
              <a:rPr lang="en-US" sz="2800" b="1">
                <a:solidFill>
                  <a:srgbClr val="3333CC"/>
                </a:solidFill>
                <a:latin typeface="Arial Narrow" pitchFamily="34" charset="0"/>
              </a:rPr>
              <a:t>.</a:t>
            </a:r>
            <a:br>
              <a:rPr lang="en-US" sz="2800" b="1">
                <a:solidFill>
                  <a:srgbClr val="3333CC"/>
                </a:solidFill>
                <a:latin typeface="Arial Narrow" pitchFamily="34" charset="0"/>
              </a:rPr>
            </a:br>
            <a:endParaRPr lang="en-US" sz="2800" b="1">
              <a:solidFill>
                <a:srgbClr val="3333CC"/>
              </a:solidFill>
              <a:latin typeface="Arial Narrow" pitchFamily="34" charset="0"/>
            </a:endParaRPr>
          </a:p>
          <a:p>
            <a:pPr eaLnBrk="1" hangingPunct="1"/>
            <a:r>
              <a:rPr lang="en-US" sz="2800" b="1">
                <a:solidFill>
                  <a:srgbClr val="3333CC"/>
                </a:solidFill>
                <a:latin typeface="Arial Narrow" pitchFamily="34" charset="0"/>
              </a:rPr>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Grp="1" noChangeArrowheads="1"/>
          </p:cNvSpPr>
          <p:nvPr>
            <p:ph type="title"/>
          </p:nvPr>
        </p:nvSpPr>
        <p:spPr>
          <a:xfrm>
            <a:off x="304800" y="1171575"/>
            <a:ext cx="8077200" cy="641350"/>
          </a:xfrm>
        </p:spPr>
        <p:txBody>
          <a:bodyPr>
            <a:normAutofit fontScale="90000"/>
          </a:bodyPr>
          <a:lstStyle/>
          <a:p>
            <a:pPr algn="l"/>
            <a:r>
              <a:rPr lang="en-US" sz="3600" b="1">
                <a:solidFill>
                  <a:srgbClr val="D60093"/>
                </a:solidFill>
                <a:latin typeface="Arial Narrow" pitchFamily="34" charset="0"/>
                <a:cs typeface="Times New Roman" pitchFamily="18" charset="0"/>
              </a:rPr>
              <a:t>Apa Maksud Penggunaan ICT Dalam P&amp;P ?</a:t>
            </a:r>
          </a:p>
        </p:txBody>
      </p:sp>
      <p:sp>
        <p:nvSpPr>
          <p:cNvPr id="11269" name="Rectangle 5"/>
          <p:cNvSpPr>
            <a:spLocks noChangeArrowheads="1"/>
          </p:cNvSpPr>
          <p:nvPr/>
        </p:nvSpPr>
        <p:spPr bwMode="auto">
          <a:xfrm>
            <a:off x="457200" y="2133600"/>
            <a:ext cx="7467600" cy="2838450"/>
          </a:xfrm>
          <a:prstGeom prst="rect">
            <a:avLst/>
          </a:prstGeom>
          <a:noFill/>
          <a:ln w="9525">
            <a:noFill/>
            <a:miter lim="800000"/>
            <a:headEnd/>
            <a:tailEnd/>
          </a:ln>
          <a:effectLst/>
        </p:spPr>
        <p:txBody>
          <a:bodyPr anchor="b">
            <a:spAutoFit/>
          </a:bodyPr>
          <a:lstStyle/>
          <a:p>
            <a:pPr eaLnBrk="1" hangingPunct="1"/>
            <a:r>
              <a:rPr lang="en-US" sz="3600" b="1">
                <a:solidFill>
                  <a:srgbClr val="3333CC"/>
                </a:solidFill>
                <a:latin typeface="Arial Narrow" pitchFamily="34" charset="0"/>
                <a:cs typeface="Times New Roman" pitchFamily="18" charset="0"/>
              </a:rPr>
              <a:t>Penggunaan ICT dalam P&amp;P bermaksud menggunakan ICT secara berfikrah, terancang dan bersesuaian untuk meningkatkan kecekapan proses dan keberkesanan P&amp;P .</a:t>
            </a:r>
          </a:p>
        </p:txBody>
      </p:sp>
      <p:sp>
        <p:nvSpPr>
          <p:cNvPr id="11270" name="Text Box 6"/>
          <p:cNvSpPr txBox="1">
            <a:spLocks noChangeArrowheads="1"/>
          </p:cNvSpPr>
          <p:nvPr/>
        </p:nvSpPr>
        <p:spPr bwMode="ltGray">
          <a:xfrm>
            <a:off x="762000" y="381000"/>
            <a:ext cx="5715000" cy="701675"/>
          </a:xfrm>
          <a:prstGeom prst="rect">
            <a:avLst/>
          </a:prstGeom>
          <a:noFill/>
          <a:ln w="9525">
            <a:noFill/>
            <a:miter lim="800000"/>
            <a:headEnd/>
            <a:tailEnd/>
          </a:ln>
          <a:effectLst/>
        </p:spPr>
        <p:txBody>
          <a:bodyPr>
            <a:spAutoFit/>
          </a:bodyPr>
          <a:lstStyle/>
          <a:p>
            <a:pPr algn="ctr" eaLnBrk="1" hangingPunct="1">
              <a:spcBef>
                <a:spcPct val="50000"/>
              </a:spcBef>
            </a:pPr>
            <a:r>
              <a:rPr lang="en-US" sz="4000" b="1">
                <a:solidFill>
                  <a:srgbClr val="FF0066"/>
                </a:solidFill>
                <a:latin typeface="Times New Roman" pitchFamily="18" charset="0"/>
              </a:rPr>
              <a:t>PENGENALAN</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Rectangle 3"/>
          <p:cNvSpPr>
            <a:spLocks noChangeArrowheads="1"/>
          </p:cNvSpPr>
          <p:nvPr/>
        </p:nvSpPr>
        <p:spPr bwMode="auto">
          <a:xfrm>
            <a:off x="762000" y="1050925"/>
            <a:ext cx="7467600" cy="2654300"/>
          </a:xfrm>
          <a:prstGeom prst="rect">
            <a:avLst/>
          </a:prstGeom>
          <a:noFill/>
          <a:ln w="9525">
            <a:noFill/>
            <a:miter lim="800000"/>
            <a:headEnd/>
            <a:tailEnd/>
          </a:ln>
          <a:effectLst/>
        </p:spPr>
        <p:txBody>
          <a:bodyPr anchor="b">
            <a:spAutoFit/>
          </a:bodyPr>
          <a:lstStyle/>
          <a:p>
            <a:pPr eaLnBrk="1" hangingPunct="1"/>
            <a:endParaRPr lang="en-US" sz="2800" b="1">
              <a:solidFill>
                <a:srgbClr val="3333CC"/>
              </a:solidFill>
              <a:latin typeface="Arial Narrow" pitchFamily="34" charset="0"/>
            </a:endParaRPr>
          </a:p>
          <a:p>
            <a:pPr eaLnBrk="1" hangingPunct="1"/>
            <a:r>
              <a:rPr lang="en-US" sz="2800" b="1">
                <a:solidFill>
                  <a:srgbClr val="3333CC"/>
                </a:solidFill>
                <a:latin typeface="Arial Narrow" pitchFamily="34" charset="0"/>
              </a:rPr>
              <a:t>*  A</a:t>
            </a:r>
            <a:r>
              <a:rPr lang="en-US" sz="2800" b="1">
                <a:solidFill>
                  <a:srgbClr val="3333CC"/>
                </a:solidFill>
                <a:latin typeface="Arial" charset="0"/>
                <a:cs typeface="Times New Roman" pitchFamily="18" charset="0"/>
              </a:rPr>
              <a:t>ktiviti yang berkaitan kajian masa </a:t>
            </a:r>
            <a:br>
              <a:rPr lang="en-US" sz="2800" b="1">
                <a:solidFill>
                  <a:srgbClr val="3333CC"/>
                </a:solidFill>
                <a:latin typeface="Arial" charset="0"/>
                <a:cs typeface="Times New Roman" pitchFamily="18" charset="0"/>
              </a:rPr>
            </a:br>
            <a:r>
              <a:rPr lang="en-US" sz="2800" b="1">
                <a:solidFill>
                  <a:srgbClr val="3333CC"/>
                </a:solidFill>
                <a:latin typeface="Arial" charset="0"/>
                <a:cs typeface="Times New Roman" pitchFamily="18" charset="0"/>
              </a:rPr>
              <a:t>   depan.</a:t>
            </a:r>
            <a:br>
              <a:rPr lang="en-US" sz="2800" b="1">
                <a:solidFill>
                  <a:srgbClr val="3333CC"/>
                </a:solidFill>
                <a:latin typeface="Arial" charset="0"/>
                <a:cs typeface="Times New Roman" pitchFamily="18" charset="0"/>
              </a:rPr>
            </a:br>
            <a:endParaRPr lang="en-US" sz="2800" b="1">
              <a:solidFill>
                <a:srgbClr val="3333CC"/>
              </a:solidFill>
              <a:latin typeface="Arial" charset="0"/>
              <a:cs typeface="Times New Roman" pitchFamily="18" charset="0"/>
            </a:endParaRPr>
          </a:p>
          <a:p>
            <a:pPr eaLnBrk="1" hangingPunct="1"/>
            <a:r>
              <a:rPr lang="en-US" sz="2800" b="1">
                <a:solidFill>
                  <a:srgbClr val="3333CC"/>
                </a:solidFill>
                <a:latin typeface="Arial Narrow" pitchFamily="34" charset="0"/>
              </a:rPr>
              <a:t>*  A</a:t>
            </a:r>
            <a:r>
              <a:rPr lang="en-US" sz="2800" b="1">
                <a:solidFill>
                  <a:srgbClr val="3333CC"/>
                </a:solidFill>
                <a:latin typeface="Arial" charset="0"/>
                <a:cs typeface="Times New Roman" pitchFamily="18" charset="0"/>
              </a:rPr>
              <a:t>ktiviti pembelajaran yang berbentuk </a:t>
            </a:r>
            <a:br>
              <a:rPr lang="en-US" sz="2800" b="1">
                <a:solidFill>
                  <a:srgbClr val="3333CC"/>
                </a:solidFill>
                <a:latin typeface="Arial" charset="0"/>
                <a:cs typeface="Times New Roman" pitchFamily="18" charset="0"/>
              </a:rPr>
            </a:br>
            <a:r>
              <a:rPr lang="en-US" sz="2800" b="1">
                <a:solidFill>
                  <a:srgbClr val="3333CC"/>
                </a:solidFill>
                <a:latin typeface="Arial" charset="0"/>
                <a:cs typeface="Times New Roman" pitchFamily="18" charset="0"/>
              </a:rPr>
              <a:t>   simulasi.</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Rectangle 4"/>
          <p:cNvSpPr>
            <a:spLocks noGrp="1" noChangeArrowheads="1"/>
          </p:cNvSpPr>
          <p:nvPr>
            <p:ph type="title"/>
          </p:nvPr>
        </p:nvSpPr>
        <p:spPr>
          <a:xfrm>
            <a:off x="304800" y="381000"/>
            <a:ext cx="7467600" cy="822325"/>
          </a:xfrm>
        </p:spPr>
        <p:txBody>
          <a:bodyPr>
            <a:normAutofit fontScale="90000"/>
          </a:bodyPr>
          <a:lstStyle/>
          <a:p>
            <a:r>
              <a:rPr lang="en-US" sz="3200" b="1" i="1">
                <a:solidFill>
                  <a:srgbClr val="D60093"/>
                </a:solidFill>
                <a:latin typeface="Times New Roman" pitchFamily="18" charset="0"/>
                <a:cs typeface="Times New Roman" pitchFamily="18" charset="0"/>
              </a:rPr>
              <a:t>Apa Kelebihan Mengguna ICT Untuk Pembelajaran Penerokaan?</a:t>
            </a:r>
          </a:p>
        </p:txBody>
      </p:sp>
      <p:sp>
        <p:nvSpPr>
          <p:cNvPr id="46085" name="Rectangle 5"/>
          <p:cNvSpPr>
            <a:spLocks noChangeArrowheads="1"/>
          </p:cNvSpPr>
          <p:nvPr/>
        </p:nvSpPr>
        <p:spPr bwMode="auto">
          <a:xfrm>
            <a:off x="762000" y="1447800"/>
            <a:ext cx="7467600" cy="4362450"/>
          </a:xfrm>
          <a:prstGeom prst="rect">
            <a:avLst/>
          </a:prstGeom>
          <a:noFill/>
          <a:ln w="9525">
            <a:noFill/>
            <a:miter lim="800000"/>
            <a:headEnd/>
            <a:tailEnd/>
          </a:ln>
          <a:effectLst/>
        </p:spPr>
        <p:txBody>
          <a:bodyPr anchor="b">
            <a:spAutoFit/>
          </a:bodyPr>
          <a:lstStyle/>
          <a:p>
            <a:pPr eaLnBrk="1" hangingPunct="1">
              <a:buClr>
                <a:srgbClr val="FF0066"/>
              </a:buClr>
              <a:buFont typeface="Wingdings" pitchFamily="2" charset="2"/>
              <a:buChar char="Ø"/>
            </a:pPr>
            <a:r>
              <a:rPr lang="en-US" sz="2800" b="1">
                <a:solidFill>
                  <a:srgbClr val="3333CC"/>
                </a:solidFill>
                <a:latin typeface="Arial" charset="0"/>
                <a:cs typeface="Times New Roman" pitchFamily="18" charset="0"/>
              </a:rPr>
              <a:t>Memberi peluang kepada murid untuk menentukan haluan dan kemajuan pembelajaran masing-masing.</a:t>
            </a:r>
          </a:p>
          <a:p>
            <a:pPr eaLnBrk="1" hangingPunct="1">
              <a:buClr>
                <a:srgbClr val="FF0066"/>
              </a:buClr>
              <a:buFont typeface="Wingdings" pitchFamily="2" charset="2"/>
              <a:buChar char="Ø"/>
            </a:pPr>
            <a:r>
              <a:rPr lang="en-US" sz="2800" b="1">
                <a:solidFill>
                  <a:srgbClr val="3333CC"/>
                </a:solidFill>
                <a:latin typeface="Arial Narrow" pitchFamily="34" charset="0"/>
              </a:rPr>
              <a:t/>
            </a:r>
            <a:br>
              <a:rPr lang="en-US" sz="2800" b="1">
                <a:solidFill>
                  <a:srgbClr val="3333CC"/>
                </a:solidFill>
                <a:latin typeface="Arial Narrow" pitchFamily="34" charset="0"/>
              </a:rPr>
            </a:br>
            <a:r>
              <a:rPr lang="en-US" sz="2800" b="1">
                <a:solidFill>
                  <a:srgbClr val="3333CC"/>
                </a:solidFill>
                <a:latin typeface="Arial" charset="0"/>
                <a:cs typeface="Times New Roman" pitchFamily="18" charset="0"/>
              </a:rPr>
              <a:t>Mendorong murid terlibat secara lebih aktif dalam pembelajaran.</a:t>
            </a:r>
            <a:br>
              <a:rPr lang="en-US" sz="2800" b="1">
                <a:solidFill>
                  <a:srgbClr val="3333CC"/>
                </a:solidFill>
                <a:latin typeface="Arial" charset="0"/>
                <a:cs typeface="Times New Roman" pitchFamily="18" charset="0"/>
              </a:rPr>
            </a:br>
            <a:endParaRPr lang="en-US" sz="2800" b="1">
              <a:solidFill>
                <a:srgbClr val="3333CC"/>
              </a:solidFill>
              <a:latin typeface="Arial" charset="0"/>
              <a:cs typeface="Times New Roman" pitchFamily="18" charset="0"/>
            </a:endParaRPr>
          </a:p>
          <a:p>
            <a:pPr eaLnBrk="1" hangingPunct="1">
              <a:buClr>
                <a:srgbClr val="FF0066"/>
              </a:buClr>
              <a:buFont typeface="Wingdings" pitchFamily="2" charset="2"/>
              <a:buChar char="Ø"/>
            </a:pPr>
            <a:r>
              <a:rPr lang="en-US" sz="2800" b="1">
                <a:solidFill>
                  <a:srgbClr val="3333CC"/>
                </a:solidFill>
                <a:latin typeface="Arial" charset="0"/>
                <a:cs typeface="Times New Roman" pitchFamily="18" charset="0"/>
              </a:rPr>
              <a:t>Memberi peluang kepada murid untuk menangani masalah sebenar di dalam kelas.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3"/>
          <p:cNvSpPr>
            <a:spLocks noChangeArrowheads="1"/>
          </p:cNvSpPr>
          <p:nvPr/>
        </p:nvSpPr>
        <p:spPr bwMode="auto">
          <a:xfrm>
            <a:off x="838200" y="1447800"/>
            <a:ext cx="7467600" cy="2227263"/>
          </a:xfrm>
          <a:prstGeom prst="rect">
            <a:avLst/>
          </a:prstGeom>
          <a:noFill/>
          <a:ln w="9525">
            <a:noFill/>
            <a:miter lim="800000"/>
            <a:headEnd/>
            <a:tailEnd/>
          </a:ln>
          <a:effectLst/>
        </p:spPr>
        <p:txBody>
          <a:bodyPr anchor="b">
            <a:spAutoFit/>
          </a:bodyPr>
          <a:lstStyle/>
          <a:p>
            <a:pPr eaLnBrk="1" hangingPunct="1"/>
            <a:endParaRPr lang="en-US" sz="2800" b="1">
              <a:solidFill>
                <a:srgbClr val="3333CC"/>
              </a:solidFill>
              <a:latin typeface="Arial Narrow" pitchFamily="34" charset="0"/>
            </a:endParaRPr>
          </a:p>
          <a:p>
            <a:pPr eaLnBrk="1" hangingPunct="1"/>
            <a:r>
              <a:rPr lang="en-US" sz="2800" b="1">
                <a:solidFill>
                  <a:srgbClr val="3333CC"/>
                </a:solidFill>
                <a:latin typeface="Arial" charset="0"/>
                <a:cs typeface="Times New Roman" pitchFamily="18" charset="0"/>
              </a:rPr>
              <a:t>Memberi peluang kepada guru menerapkan teori pembelajaran moden seperti constructivism, multiple intelligence dan lain-lain.</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Rectangle 4"/>
          <p:cNvSpPr>
            <a:spLocks noGrp="1" noChangeArrowheads="1"/>
          </p:cNvSpPr>
          <p:nvPr>
            <p:ph type="title"/>
          </p:nvPr>
        </p:nvSpPr>
        <p:spPr>
          <a:xfrm>
            <a:off x="609600" y="1295400"/>
            <a:ext cx="7467600" cy="3213100"/>
          </a:xfrm>
        </p:spPr>
        <p:txBody>
          <a:bodyPr/>
          <a:lstStyle/>
          <a:p>
            <a:r>
              <a:rPr lang="en-US" sz="5400" b="1">
                <a:solidFill>
                  <a:srgbClr val="D60093"/>
                </a:solidFill>
                <a:latin typeface="Times New Roman" pitchFamily="18" charset="0"/>
                <a:cs typeface="Times New Roman" pitchFamily="18" charset="0"/>
              </a:rPr>
              <a:t>ICT SEBAGAI ALAT APLIKASI</a:t>
            </a:r>
            <a:r>
              <a:rPr lang="en-US"/>
              <a:t>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Rectangle 4"/>
          <p:cNvSpPr>
            <a:spLocks noGrp="1" noChangeArrowheads="1"/>
          </p:cNvSpPr>
          <p:nvPr>
            <p:ph type="title"/>
          </p:nvPr>
        </p:nvSpPr>
        <p:spPr>
          <a:xfrm>
            <a:off x="381000" y="685800"/>
            <a:ext cx="7467600" cy="579438"/>
          </a:xfrm>
        </p:spPr>
        <p:txBody>
          <a:bodyPr>
            <a:normAutofit fontScale="90000"/>
          </a:bodyPr>
          <a:lstStyle/>
          <a:p>
            <a:r>
              <a:rPr lang="en-US" sz="3600" b="1" i="1">
                <a:solidFill>
                  <a:srgbClr val="D60093"/>
                </a:solidFill>
                <a:latin typeface="Times New Roman" pitchFamily="18" charset="0"/>
                <a:cs typeface="Times New Roman" pitchFamily="18" charset="0"/>
              </a:rPr>
              <a:t>Apa Maksud ICT Sebagai Alat Aplikasi?</a:t>
            </a:r>
          </a:p>
        </p:txBody>
      </p:sp>
      <p:sp>
        <p:nvSpPr>
          <p:cNvPr id="49157" name="Rectangle 5"/>
          <p:cNvSpPr>
            <a:spLocks noChangeArrowheads="1"/>
          </p:cNvSpPr>
          <p:nvPr/>
        </p:nvSpPr>
        <p:spPr bwMode="auto">
          <a:xfrm>
            <a:off x="990600" y="1371600"/>
            <a:ext cx="7467600" cy="5092700"/>
          </a:xfrm>
          <a:prstGeom prst="rect">
            <a:avLst/>
          </a:prstGeom>
          <a:noFill/>
          <a:ln w="9525">
            <a:noFill/>
            <a:miter lim="800000"/>
            <a:headEnd/>
            <a:tailEnd/>
          </a:ln>
          <a:effectLst/>
        </p:spPr>
        <p:txBody>
          <a:bodyPr anchor="b">
            <a:spAutoFit/>
          </a:bodyPr>
          <a:lstStyle/>
          <a:p>
            <a:pPr eaLnBrk="1" hangingPunct="1"/>
            <a:r>
              <a:rPr lang="en-US" sz="2800" b="1">
                <a:solidFill>
                  <a:srgbClr val="3333CC"/>
                </a:solidFill>
                <a:latin typeface="Arial" charset="0"/>
                <a:cs typeface="Times New Roman" pitchFamily="18" charset="0"/>
              </a:rPr>
              <a:t>ICT dikatakan diguna sebagai alat aplikasi apabila membantu murid melaksanakan tugasan pembelajaran, bukan sebagai mekanisma penyaluran maklumat P&amp;P</a:t>
            </a:r>
            <a:br>
              <a:rPr lang="en-US" sz="2800" b="1">
                <a:solidFill>
                  <a:srgbClr val="3333CC"/>
                </a:solidFill>
                <a:latin typeface="Arial" charset="0"/>
                <a:cs typeface="Times New Roman" pitchFamily="18" charset="0"/>
              </a:rPr>
            </a:br>
            <a:r>
              <a:rPr lang="en-US" sz="2400" b="1">
                <a:solidFill>
                  <a:srgbClr val="3333CC"/>
                </a:solidFill>
                <a:latin typeface="Arial Narrow" pitchFamily="34" charset="0"/>
                <a:cs typeface="Times New Roman" pitchFamily="18" charset="0"/>
              </a:rPr>
              <a:t> </a:t>
            </a:r>
            <a:br>
              <a:rPr lang="en-US" sz="2400" b="1">
                <a:solidFill>
                  <a:srgbClr val="3333CC"/>
                </a:solidFill>
                <a:latin typeface="Arial Narrow" pitchFamily="34" charset="0"/>
                <a:cs typeface="Times New Roman" pitchFamily="18" charset="0"/>
              </a:rPr>
            </a:br>
            <a:r>
              <a:rPr lang="en-US" sz="2400" b="1">
                <a:solidFill>
                  <a:srgbClr val="3333CC"/>
                </a:solidFill>
                <a:latin typeface="Arial Narrow" pitchFamily="34" charset="0"/>
                <a:cs typeface="Times New Roman" pitchFamily="18" charset="0"/>
              </a:rPr>
              <a:t> </a:t>
            </a:r>
            <a:br>
              <a:rPr lang="en-US" sz="2400" b="1">
                <a:solidFill>
                  <a:srgbClr val="3333CC"/>
                </a:solidFill>
                <a:latin typeface="Arial Narrow" pitchFamily="34" charset="0"/>
                <a:cs typeface="Times New Roman" pitchFamily="18" charset="0"/>
              </a:rPr>
            </a:br>
            <a:r>
              <a:rPr lang="en-US" sz="2800" b="1">
                <a:solidFill>
                  <a:srgbClr val="3333CC"/>
                </a:solidFill>
                <a:latin typeface="Arial" charset="0"/>
                <a:cs typeface="Times New Roman" pitchFamily="18" charset="0"/>
              </a:rPr>
              <a:t>Contohnya penggunaan perisian aplikasi umum seperti pemproses perkataan oleh murid dalam menghasilkan karangan atau penggunaan perisian hamparan elektronik untuk memplot graf.</a:t>
            </a:r>
            <a:br>
              <a:rPr lang="en-US" sz="2800" b="1">
                <a:solidFill>
                  <a:srgbClr val="3333CC"/>
                </a:solidFill>
                <a:latin typeface="Arial" charset="0"/>
                <a:cs typeface="Times New Roman" pitchFamily="18" charset="0"/>
              </a:rPr>
            </a:br>
            <a:endParaRPr lang="en-US" sz="2800" b="1">
              <a:solidFill>
                <a:srgbClr val="3333CC"/>
              </a:solidFill>
              <a:latin typeface="Arial" charset="0"/>
              <a:cs typeface="Times New Roman"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Rectangle 3"/>
          <p:cNvSpPr>
            <a:spLocks noChangeArrowheads="1"/>
          </p:cNvSpPr>
          <p:nvPr/>
        </p:nvSpPr>
        <p:spPr bwMode="auto">
          <a:xfrm>
            <a:off x="914400" y="1143000"/>
            <a:ext cx="7467600" cy="3446463"/>
          </a:xfrm>
          <a:prstGeom prst="rect">
            <a:avLst/>
          </a:prstGeom>
          <a:noFill/>
          <a:ln w="9525">
            <a:noFill/>
            <a:miter lim="800000"/>
            <a:headEnd/>
            <a:tailEnd/>
          </a:ln>
          <a:effectLst/>
        </p:spPr>
        <p:txBody>
          <a:bodyPr anchor="b">
            <a:spAutoFit/>
          </a:bodyPr>
          <a:lstStyle/>
          <a:p>
            <a:pPr eaLnBrk="1" hangingPunct="1">
              <a:buClr>
                <a:srgbClr val="FF0066"/>
              </a:buClr>
              <a:buFont typeface="Wingdings" pitchFamily="2" charset="2"/>
              <a:buChar char="Ø"/>
            </a:pPr>
            <a:r>
              <a:rPr lang="en-US" sz="2400" b="1">
                <a:solidFill>
                  <a:srgbClr val="3333CC"/>
                </a:solidFill>
                <a:latin typeface="Arial Narrow" pitchFamily="34" charset="0"/>
                <a:cs typeface="Times New Roman" pitchFamily="18" charset="0"/>
              </a:rPr>
              <a:t> </a:t>
            </a:r>
            <a:br>
              <a:rPr lang="en-US" sz="2400" b="1">
                <a:solidFill>
                  <a:srgbClr val="3333CC"/>
                </a:solidFill>
                <a:latin typeface="Arial Narrow" pitchFamily="34" charset="0"/>
                <a:cs typeface="Times New Roman" pitchFamily="18" charset="0"/>
              </a:rPr>
            </a:br>
            <a:r>
              <a:rPr lang="en-US" sz="2800" b="1">
                <a:solidFill>
                  <a:srgbClr val="3333CC"/>
                </a:solidFill>
                <a:latin typeface="Arial" charset="0"/>
                <a:cs typeface="Times New Roman" pitchFamily="18" charset="0"/>
              </a:rPr>
              <a:t>Perisian aplikasi khusus seperti editor grafik, Computer Aided Design (CAD) dan lain-lain, juga termasuk dalam kategori alat aplikasi yang boleh digunakan untuk membantu murid melaksanakan aktiviti pembelajaran.</a:t>
            </a:r>
            <a:br>
              <a:rPr lang="en-US" sz="2800" b="1">
                <a:solidFill>
                  <a:srgbClr val="3333CC"/>
                </a:solidFill>
                <a:latin typeface="Arial" charset="0"/>
                <a:cs typeface="Times New Roman" pitchFamily="18" charset="0"/>
              </a:rPr>
            </a:br>
            <a:endParaRPr lang="en-US" sz="2800" b="1">
              <a:solidFill>
                <a:srgbClr val="3333CC"/>
              </a:solidFill>
              <a:latin typeface="Arial" charset="0"/>
              <a:cs typeface="Times New Roman"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Rectangle 4"/>
          <p:cNvSpPr>
            <a:spLocks noGrp="1" noChangeArrowheads="1"/>
          </p:cNvSpPr>
          <p:nvPr>
            <p:ph type="title"/>
          </p:nvPr>
        </p:nvSpPr>
        <p:spPr>
          <a:xfrm>
            <a:off x="381000" y="333375"/>
            <a:ext cx="7467600" cy="946150"/>
          </a:xfrm>
        </p:spPr>
        <p:txBody>
          <a:bodyPr/>
          <a:lstStyle/>
          <a:p>
            <a:r>
              <a:rPr lang="en-US" sz="2800" b="1" i="1">
                <a:solidFill>
                  <a:srgbClr val="D60093"/>
                </a:solidFill>
                <a:latin typeface="Times New Roman" pitchFamily="18" charset="0"/>
                <a:cs typeface="Times New Roman" pitchFamily="18" charset="0"/>
              </a:rPr>
              <a:t>Apa Kelebihan Mengguna ICT Sebagai  Alat Aplikasi?</a:t>
            </a:r>
          </a:p>
        </p:txBody>
      </p:sp>
      <p:sp>
        <p:nvSpPr>
          <p:cNvPr id="50181" name="Rectangle 5"/>
          <p:cNvSpPr>
            <a:spLocks noChangeArrowheads="1"/>
          </p:cNvSpPr>
          <p:nvPr/>
        </p:nvSpPr>
        <p:spPr bwMode="auto">
          <a:xfrm>
            <a:off x="381000" y="1600200"/>
            <a:ext cx="7467600" cy="3935413"/>
          </a:xfrm>
          <a:prstGeom prst="rect">
            <a:avLst/>
          </a:prstGeom>
          <a:noFill/>
          <a:ln w="9525">
            <a:noFill/>
            <a:miter lim="800000"/>
            <a:headEnd/>
            <a:tailEnd/>
          </a:ln>
          <a:effectLst/>
        </p:spPr>
        <p:txBody>
          <a:bodyPr anchor="b">
            <a:spAutoFit/>
          </a:bodyPr>
          <a:lstStyle/>
          <a:p>
            <a:pPr eaLnBrk="1" hangingPunct="1"/>
            <a:r>
              <a:rPr lang="en-US" sz="2800" b="1">
                <a:solidFill>
                  <a:srgbClr val="3333CC"/>
                </a:solidFill>
                <a:latin typeface="Arial" charset="0"/>
                <a:cs typeface="Times New Roman" pitchFamily="18" charset="0"/>
              </a:rPr>
              <a:t>Murid boleh memberikan tumpuan kepada melakukan aktiviti pembelajaran yang autentik.</a:t>
            </a:r>
            <a:br>
              <a:rPr lang="en-US" sz="2800" b="1">
                <a:solidFill>
                  <a:srgbClr val="3333CC"/>
                </a:solidFill>
                <a:latin typeface="Arial" charset="0"/>
                <a:cs typeface="Times New Roman" pitchFamily="18" charset="0"/>
              </a:rPr>
            </a:br>
            <a:endParaRPr lang="en-US" sz="2800" b="1">
              <a:solidFill>
                <a:srgbClr val="3333CC"/>
              </a:solidFill>
              <a:latin typeface="Arial" charset="0"/>
              <a:cs typeface="Times New Roman" pitchFamily="18" charset="0"/>
            </a:endParaRPr>
          </a:p>
          <a:p>
            <a:pPr eaLnBrk="1" hangingPunct="1"/>
            <a:r>
              <a:rPr lang="en-US" sz="2800" b="1">
                <a:solidFill>
                  <a:srgbClr val="3333CC"/>
                </a:solidFill>
                <a:latin typeface="Arial" charset="0"/>
                <a:cs typeface="Times New Roman" pitchFamily="18" charset="0"/>
              </a:rPr>
              <a:t>Guru boleh mengemuka masalah yang lebih mencabar minda murid.</a:t>
            </a:r>
            <a:br>
              <a:rPr lang="en-US" sz="2800" b="1">
                <a:solidFill>
                  <a:srgbClr val="3333CC"/>
                </a:solidFill>
                <a:latin typeface="Arial" charset="0"/>
                <a:cs typeface="Times New Roman" pitchFamily="18" charset="0"/>
              </a:rPr>
            </a:br>
            <a:endParaRPr lang="en-US" sz="2800" b="1">
              <a:solidFill>
                <a:srgbClr val="3333CC"/>
              </a:solidFill>
              <a:latin typeface="Arial" charset="0"/>
              <a:cs typeface="Times New Roman" pitchFamily="18" charset="0"/>
            </a:endParaRPr>
          </a:p>
          <a:p>
            <a:pPr eaLnBrk="1" hangingPunct="1"/>
            <a:r>
              <a:rPr lang="en-US" sz="2800" b="1">
                <a:solidFill>
                  <a:srgbClr val="3333CC"/>
                </a:solidFill>
                <a:latin typeface="Arial" charset="0"/>
                <a:cs typeface="Times New Roman" pitchFamily="18" charset="0"/>
              </a:rPr>
              <a:t>Murid dapat meningkat kecekapan dan ketepatan hasil pembelajaran.</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Rectangle 4"/>
          <p:cNvSpPr>
            <a:spLocks noGrp="1" noChangeArrowheads="1"/>
          </p:cNvSpPr>
          <p:nvPr>
            <p:ph type="title"/>
          </p:nvPr>
        </p:nvSpPr>
        <p:spPr>
          <a:xfrm>
            <a:off x="500034" y="1071546"/>
            <a:ext cx="7467600" cy="4483100"/>
          </a:xfrm>
        </p:spPr>
        <p:txBody>
          <a:bodyPr/>
          <a:lstStyle/>
          <a:p>
            <a:r>
              <a:rPr lang="en-US" sz="4800" b="1" dirty="0">
                <a:solidFill>
                  <a:srgbClr val="D60093"/>
                </a:solidFill>
                <a:latin typeface="Times New Roman" pitchFamily="18" charset="0"/>
                <a:cs typeface="Times New Roman" pitchFamily="18" charset="0"/>
              </a:rPr>
              <a:t>ICT SEBAGAI ALAT KOMUNIKASI</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2" name="Rectangle 4"/>
          <p:cNvSpPr>
            <a:spLocks noGrp="1" noChangeArrowheads="1"/>
          </p:cNvSpPr>
          <p:nvPr>
            <p:ph type="title"/>
          </p:nvPr>
        </p:nvSpPr>
        <p:spPr>
          <a:xfrm>
            <a:off x="914400" y="2743200"/>
            <a:ext cx="7467600" cy="2647950"/>
          </a:xfrm>
        </p:spPr>
        <p:txBody>
          <a:bodyPr>
            <a:normAutofit fontScale="90000"/>
          </a:bodyPr>
          <a:lstStyle/>
          <a:p>
            <a:pPr algn="l"/>
            <a:r>
              <a:rPr lang="en-US" sz="2800" b="1">
                <a:solidFill>
                  <a:srgbClr val="3333CC"/>
                </a:solidFill>
                <a:latin typeface="Arial" charset="0"/>
                <a:cs typeface="Times New Roman" pitchFamily="18" charset="0"/>
              </a:rPr>
              <a:t>ICT dikatakan sebagai alat pemudah komunikasi apabila diguna untuk memboleh murid dan guru daripada lokasi yang berbeza menghantar, menerima dan berkongsi maklumat yang pelbagai bentuk.</a:t>
            </a:r>
            <a:br>
              <a:rPr lang="en-US" sz="2800" b="1">
                <a:solidFill>
                  <a:srgbClr val="3333CC"/>
                </a:solidFill>
                <a:latin typeface="Arial" charset="0"/>
                <a:cs typeface="Times New Roman" pitchFamily="18" charset="0"/>
              </a:rPr>
            </a:br>
            <a:r>
              <a:rPr lang="en-US" sz="2800" b="1">
                <a:solidFill>
                  <a:srgbClr val="3333CC"/>
                </a:solidFill>
                <a:latin typeface="Arial" charset="0"/>
                <a:cs typeface="Times New Roman" pitchFamily="18" charset="0"/>
              </a:rPr>
              <a:t/>
            </a:r>
            <a:br>
              <a:rPr lang="en-US" sz="2800" b="1">
                <a:solidFill>
                  <a:srgbClr val="3333CC"/>
                </a:solidFill>
                <a:latin typeface="Arial" charset="0"/>
                <a:cs typeface="Times New Roman" pitchFamily="18" charset="0"/>
              </a:rPr>
            </a:br>
            <a:endParaRPr lang="en-US" sz="2800" b="1">
              <a:solidFill>
                <a:srgbClr val="3333CC"/>
              </a:solidFill>
              <a:latin typeface="Arial" charset="0"/>
              <a:cs typeface="Times New Roman" pitchFamily="18" charset="0"/>
            </a:endParaRPr>
          </a:p>
        </p:txBody>
      </p:sp>
      <p:sp>
        <p:nvSpPr>
          <p:cNvPr id="53253" name="Rectangle 5"/>
          <p:cNvSpPr>
            <a:spLocks noChangeArrowheads="1"/>
          </p:cNvSpPr>
          <p:nvPr/>
        </p:nvSpPr>
        <p:spPr bwMode="auto">
          <a:xfrm>
            <a:off x="304800" y="304800"/>
            <a:ext cx="7467600" cy="1190625"/>
          </a:xfrm>
          <a:prstGeom prst="rect">
            <a:avLst/>
          </a:prstGeom>
          <a:noFill/>
          <a:ln w="9525">
            <a:noFill/>
            <a:miter lim="800000"/>
            <a:headEnd/>
            <a:tailEnd/>
          </a:ln>
          <a:effectLst/>
        </p:spPr>
        <p:txBody>
          <a:bodyPr anchor="b">
            <a:spAutoFit/>
          </a:bodyPr>
          <a:lstStyle/>
          <a:p>
            <a:pPr algn="ctr" eaLnBrk="1" hangingPunct="1"/>
            <a:r>
              <a:rPr lang="en-US" sz="3600" b="1" i="1">
                <a:solidFill>
                  <a:srgbClr val="D60093"/>
                </a:solidFill>
                <a:latin typeface="Times New Roman" pitchFamily="18" charset="0"/>
                <a:cs typeface="Times New Roman" pitchFamily="18" charset="0"/>
              </a:rPr>
              <a:t>Apa Maksud ICT Sebagai </a:t>
            </a:r>
            <a:br>
              <a:rPr lang="en-US" sz="3600" b="1" i="1">
                <a:solidFill>
                  <a:srgbClr val="D60093"/>
                </a:solidFill>
                <a:latin typeface="Times New Roman" pitchFamily="18" charset="0"/>
                <a:cs typeface="Times New Roman" pitchFamily="18" charset="0"/>
              </a:rPr>
            </a:br>
            <a:r>
              <a:rPr lang="en-US" sz="3600" b="1" i="1">
                <a:solidFill>
                  <a:srgbClr val="D60093"/>
                </a:solidFill>
                <a:latin typeface="Times New Roman" pitchFamily="18" charset="0"/>
                <a:cs typeface="Times New Roman" pitchFamily="18" charset="0"/>
              </a:rPr>
              <a:t>Alat Komunikasi?</a:t>
            </a:r>
            <a:endParaRPr lang="en-US" sz="3600" b="1">
              <a:solidFill>
                <a:srgbClr val="D60093"/>
              </a:solidFill>
              <a:latin typeface="Times New Roman" pitchFamily="18"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457200" y="0"/>
            <a:ext cx="7467600" cy="2952750"/>
          </a:xfrm>
        </p:spPr>
        <p:txBody>
          <a:bodyPr/>
          <a:lstStyle/>
          <a:p>
            <a:pPr algn="l"/>
            <a:r>
              <a:rPr lang="en-US" sz="2800" b="1">
                <a:solidFill>
                  <a:srgbClr val="3333CC"/>
                </a:solidFill>
                <a:latin typeface="Arial Narrow" pitchFamily="34" charset="0"/>
                <a:cs typeface="Times New Roman" pitchFamily="18" charset="0"/>
              </a:rPr>
              <a:t/>
            </a:r>
            <a:br>
              <a:rPr lang="en-US" sz="2800" b="1">
                <a:solidFill>
                  <a:srgbClr val="3333CC"/>
                </a:solidFill>
                <a:latin typeface="Arial Narrow" pitchFamily="34" charset="0"/>
                <a:cs typeface="Times New Roman" pitchFamily="18" charset="0"/>
              </a:rPr>
            </a:br>
            <a:r>
              <a:rPr lang="en-US" sz="2800" b="1">
                <a:solidFill>
                  <a:srgbClr val="3333CC"/>
                </a:solidFill>
                <a:latin typeface="Arial" charset="0"/>
                <a:cs typeface="Times New Roman" pitchFamily="18" charset="0"/>
              </a:rPr>
              <a:t>Kemajuan ICT pada hari ini membolehkan komunikasi dilakukan dalam pelbagai mod seperti berikut:</a:t>
            </a:r>
          </a:p>
        </p:txBody>
      </p:sp>
      <p:sp>
        <p:nvSpPr>
          <p:cNvPr id="84996" name="Rectangle 4"/>
          <p:cNvSpPr>
            <a:spLocks noChangeArrowheads="1"/>
          </p:cNvSpPr>
          <p:nvPr/>
        </p:nvSpPr>
        <p:spPr bwMode="auto">
          <a:xfrm>
            <a:off x="1905000" y="3352800"/>
            <a:ext cx="3962400" cy="2654300"/>
          </a:xfrm>
          <a:prstGeom prst="rect">
            <a:avLst/>
          </a:prstGeom>
          <a:noFill/>
          <a:ln w="9525">
            <a:noFill/>
            <a:miter lim="800000"/>
            <a:headEnd/>
            <a:tailEnd/>
          </a:ln>
          <a:effectLst/>
        </p:spPr>
        <p:txBody>
          <a:bodyPr anchor="b">
            <a:spAutoFit/>
          </a:bodyPr>
          <a:lstStyle/>
          <a:p>
            <a:pPr eaLnBrk="1" hangingPunct="1"/>
            <a:r>
              <a:rPr lang="en-US" sz="2800" b="1">
                <a:solidFill>
                  <a:srgbClr val="3333CC"/>
                </a:solidFill>
                <a:latin typeface="Arial" charset="0"/>
                <a:cs typeface="Times New Roman" pitchFamily="18" charset="0"/>
              </a:rPr>
              <a:t>teks, </a:t>
            </a:r>
            <a:br>
              <a:rPr lang="en-US" sz="2800" b="1">
                <a:solidFill>
                  <a:srgbClr val="3333CC"/>
                </a:solidFill>
                <a:latin typeface="Arial" charset="0"/>
                <a:cs typeface="Times New Roman" pitchFamily="18" charset="0"/>
              </a:rPr>
            </a:br>
            <a:r>
              <a:rPr lang="en-US" sz="2800" b="1">
                <a:solidFill>
                  <a:srgbClr val="3333CC"/>
                </a:solidFill>
                <a:latin typeface="Arial" charset="0"/>
                <a:cs typeface="Times New Roman" pitchFamily="18" charset="0"/>
              </a:rPr>
              <a:t>grafik, </a:t>
            </a:r>
            <a:br>
              <a:rPr lang="en-US" sz="2800" b="1">
                <a:solidFill>
                  <a:srgbClr val="3333CC"/>
                </a:solidFill>
                <a:latin typeface="Arial" charset="0"/>
                <a:cs typeface="Times New Roman" pitchFamily="18" charset="0"/>
              </a:rPr>
            </a:br>
            <a:r>
              <a:rPr lang="en-US" sz="2800" b="1">
                <a:solidFill>
                  <a:srgbClr val="3333CC"/>
                </a:solidFill>
                <a:latin typeface="Arial" charset="0"/>
                <a:cs typeface="Times New Roman" pitchFamily="18" charset="0"/>
              </a:rPr>
              <a:t>audio,</a:t>
            </a:r>
            <a:br>
              <a:rPr lang="en-US" sz="2800" b="1">
                <a:solidFill>
                  <a:srgbClr val="3333CC"/>
                </a:solidFill>
                <a:latin typeface="Arial" charset="0"/>
                <a:cs typeface="Times New Roman" pitchFamily="18" charset="0"/>
              </a:rPr>
            </a:br>
            <a:r>
              <a:rPr lang="en-US" sz="2800" b="1">
                <a:solidFill>
                  <a:srgbClr val="3333CC"/>
                </a:solidFill>
                <a:latin typeface="Arial" charset="0"/>
                <a:cs typeface="Times New Roman" pitchFamily="18" charset="0"/>
              </a:rPr>
              <a:t>video, atau </a:t>
            </a:r>
            <a:br>
              <a:rPr lang="en-US" sz="2800" b="1">
                <a:solidFill>
                  <a:srgbClr val="3333CC"/>
                </a:solidFill>
                <a:latin typeface="Arial" charset="0"/>
                <a:cs typeface="Times New Roman" pitchFamily="18" charset="0"/>
              </a:rPr>
            </a:br>
            <a:r>
              <a:rPr lang="en-US" sz="2800" b="1">
                <a:solidFill>
                  <a:srgbClr val="3333CC"/>
                </a:solidFill>
                <a:latin typeface="Arial" charset="0"/>
                <a:cs typeface="Times New Roman" pitchFamily="18" charset="0"/>
              </a:rPr>
              <a:t>kombinasi pelbagai mod.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762000" y="0"/>
            <a:ext cx="7467600" cy="641350"/>
          </a:xfrm>
        </p:spPr>
        <p:txBody>
          <a:bodyPr>
            <a:normAutofit fontScale="90000"/>
          </a:bodyPr>
          <a:lstStyle/>
          <a:p>
            <a:pPr algn="l"/>
            <a:r>
              <a:rPr lang="en-US" sz="3600" b="1">
                <a:solidFill>
                  <a:srgbClr val="D60093"/>
                </a:solidFill>
                <a:latin typeface="Arial Narrow" pitchFamily="34" charset="0"/>
                <a:cs typeface="Times New Roman" pitchFamily="18" charset="0"/>
              </a:rPr>
              <a:t>Apa Manafaat ICT Dalam Pembelajaran?</a:t>
            </a:r>
          </a:p>
        </p:txBody>
      </p:sp>
      <p:sp>
        <p:nvSpPr>
          <p:cNvPr id="12291" name="Rectangle 3"/>
          <p:cNvSpPr>
            <a:spLocks noGrp="1" noChangeArrowheads="1"/>
          </p:cNvSpPr>
          <p:nvPr>
            <p:ph idx="1"/>
          </p:nvPr>
        </p:nvSpPr>
        <p:spPr>
          <a:xfrm>
            <a:off x="381000" y="914400"/>
            <a:ext cx="7543800" cy="5181600"/>
          </a:xfrm>
        </p:spPr>
        <p:txBody>
          <a:bodyPr/>
          <a:lstStyle/>
          <a:p>
            <a:pPr>
              <a:lnSpc>
                <a:spcPct val="90000"/>
              </a:lnSpc>
              <a:buClr>
                <a:srgbClr val="FF0000"/>
              </a:buClr>
              <a:buFont typeface="Wingdings" pitchFamily="2" charset="2"/>
              <a:buNone/>
            </a:pPr>
            <a:r>
              <a:rPr lang="en-US" sz="1800" b="1">
                <a:solidFill>
                  <a:srgbClr val="FF0000"/>
                </a:solidFill>
                <a:latin typeface="Arial Unicode MS" pitchFamily="34" charset="-128"/>
                <a:ea typeface="Arial Unicode MS" pitchFamily="34" charset="-128"/>
                <a:cs typeface="Arial Unicode MS" pitchFamily="34" charset="-128"/>
              </a:rPr>
              <a:t>✓</a:t>
            </a:r>
            <a:r>
              <a:rPr lang="en-US" sz="2800" b="1">
                <a:solidFill>
                  <a:srgbClr val="3333CC"/>
                </a:solidFill>
              </a:rPr>
              <a:t> </a:t>
            </a:r>
            <a:r>
              <a:rPr lang="en-US" sz="2800" b="1">
                <a:solidFill>
                  <a:srgbClr val="3333CC"/>
                </a:solidFill>
                <a:latin typeface="Arial" charset="0"/>
              </a:rPr>
              <a:t>Berupaya meningkatkan kefahaman dan penguasaan murid terhadap pelajaran</a:t>
            </a:r>
            <a:r>
              <a:rPr lang="en-US" sz="2800" b="1">
                <a:solidFill>
                  <a:srgbClr val="3333CC"/>
                </a:solidFill>
              </a:rPr>
              <a:t>.</a:t>
            </a:r>
          </a:p>
          <a:p>
            <a:pPr>
              <a:lnSpc>
                <a:spcPct val="90000"/>
              </a:lnSpc>
              <a:buClr>
                <a:srgbClr val="FF0000"/>
              </a:buClr>
              <a:buFont typeface="Wingdings" pitchFamily="2" charset="2"/>
              <a:buNone/>
            </a:pPr>
            <a:endParaRPr lang="en-US" sz="2800" b="1">
              <a:solidFill>
                <a:srgbClr val="3333CC"/>
              </a:solidFill>
            </a:endParaRPr>
          </a:p>
          <a:p>
            <a:pPr>
              <a:lnSpc>
                <a:spcPct val="90000"/>
              </a:lnSpc>
              <a:buClr>
                <a:srgbClr val="FF0000"/>
              </a:buClr>
              <a:buFont typeface="Wingdings" pitchFamily="2" charset="2"/>
              <a:buNone/>
            </a:pPr>
            <a:r>
              <a:rPr lang="en-US" sz="1800" b="1">
                <a:solidFill>
                  <a:srgbClr val="FF0000"/>
                </a:solidFill>
                <a:latin typeface="Arial Unicode MS" pitchFamily="34" charset="-128"/>
                <a:ea typeface="Arial Unicode MS" pitchFamily="34" charset="-128"/>
                <a:cs typeface="Arial Unicode MS" pitchFamily="34" charset="-128"/>
              </a:rPr>
              <a:t>✓</a:t>
            </a:r>
            <a:r>
              <a:rPr lang="en-US" sz="2800" b="1">
                <a:solidFill>
                  <a:srgbClr val="3333CC"/>
                </a:solidFill>
              </a:rPr>
              <a:t> </a:t>
            </a:r>
            <a:r>
              <a:rPr lang="en-US" sz="2800" b="1">
                <a:solidFill>
                  <a:srgbClr val="3333CC"/>
                </a:solidFill>
                <a:latin typeface="Arial" charset="0"/>
              </a:rPr>
              <a:t>memberi peluang pembelajaran yang sama kepada semua murid yang pelbagai keupayaan.</a:t>
            </a:r>
          </a:p>
          <a:p>
            <a:pPr>
              <a:lnSpc>
                <a:spcPct val="90000"/>
              </a:lnSpc>
              <a:buClr>
                <a:srgbClr val="FF0000"/>
              </a:buClr>
              <a:buFont typeface="Wingdings" pitchFamily="2" charset="2"/>
              <a:buNone/>
            </a:pPr>
            <a:endParaRPr lang="en-US" sz="2800" b="1">
              <a:solidFill>
                <a:srgbClr val="3333CC"/>
              </a:solidFill>
              <a:latin typeface="Arial" charset="0"/>
            </a:endParaRPr>
          </a:p>
          <a:p>
            <a:pPr>
              <a:lnSpc>
                <a:spcPct val="90000"/>
              </a:lnSpc>
              <a:buClr>
                <a:srgbClr val="FF0000"/>
              </a:buClr>
              <a:buFont typeface="Wingdings" pitchFamily="2" charset="2"/>
              <a:buNone/>
            </a:pPr>
            <a:r>
              <a:rPr lang="en-US" sz="1800" b="1">
                <a:solidFill>
                  <a:srgbClr val="FF0000"/>
                </a:solidFill>
                <a:latin typeface="Arial Unicode MS" pitchFamily="34" charset="-128"/>
                <a:ea typeface="Arial Unicode MS" pitchFamily="34" charset="-128"/>
                <a:cs typeface="Arial Unicode MS" pitchFamily="34" charset="-128"/>
              </a:rPr>
              <a:t>✓</a:t>
            </a:r>
            <a:r>
              <a:rPr lang="en-US" sz="2800" b="1">
                <a:solidFill>
                  <a:srgbClr val="3333CC"/>
                </a:solidFill>
              </a:rPr>
              <a:t> </a:t>
            </a:r>
            <a:r>
              <a:rPr lang="en-US" sz="2800" b="1">
                <a:solidFill>
                  <a:srgbClr val="3333CC"/>
                </a:solidFill>
                <a:latin typeface="Arial" charset="0"/>
              </a:rPr>
              <a:t>meningkatkan motivasi murid</a:t>
            </a:r>
            <a:r>
              <a:rPr lang="en-US" sz="2800" b="1">
                <a:solidFill>
                  <a:srgbClr val="3333CC"/>
                </a:solidFill>
              </a:rPr>
              <a:t>.</a:t>
            </a:r>
          </a:p>
          <a:p>
            <a:pPr>
              <a:lnSpc>
                <a:spcPct val="90000"/>
              </a:lnSpc>
              <a:buClr>
                <a:srgbClr val="FF0000"/>
              </a:buClr>
              <a:buFont typeface="Wingdings" pitchFamily="2" charset="2"/>
              <a:buNone/>
            </a:pPr>
            <a:endParaRPr lang="en-US" sz="2800" b="1">
              <a:solidFill>
                <a:srgbClr val="3333CC"/>
              </a:solidFill>
            </a:endParaRPr>
          </a:p>
          <a:p>
            <a:pPr>
              <a:lnSpc>
                <a:spcPct val="90000"/>
              </a:lnSpc>
              <a:buClr>
                <a:srgbClr val="FF0000"/>
              </a:buClr>
              <a:buFont typeface="Wingdings" pitchFamily="2" charset="2"/>
              <a:buNone/>
            </a:pPr>
            <a:r>
              <a:rPr lang="en-US" sz="1800" b="1">
                <a:solidFill>
                  <a:srgbClr val="FF0000"/>
                </a:solidFill>
                <a:latin typeface="Arial Unicode MS" pitchFamily="34" charset="-128"/>
                <a:ea typeface="Arial Unicode MS" pitchFamily="34" charset="-128"/>
                <a:cs typeface="Arial Unicode MS" pitchFamily="34" charset="-128"/>
              </a:rPr>
              <a:t>✓</a:t>
            </a:r>
            <a:r>
              <a:rPr lang="en-US" sz="2800" b="1">
                <a:solidFill>
                  <a:srgbClr val="3333CC"/>
                </a:solidFill>
              </a:rPr>
              <a:t> </a:t>
            </a:r>
            <a:r>
              <a:rPr lang="en-US" sz="2800" b="1">
                <a:solidFill>
                  <a:srgbClr val="3333CC"/>
                </a:solidFill>
                <a:latin typeface="Arial" charset="0"/>
              </a:rPr>
              <a:t>membolehkan pembelajaran bersendiri (individualise learning).</a:t>
            </a:r>
          </a:p>
          <a:p>
            <a:pPr algn="just">
              <a:lnSpc>
                <a:spcPct val="90000"/>
              </a:lnSpc>
              <a:buClr>
                <a:srgbClr val="FF0000"/>
              </a:buClr>
              <a:buFont typeface="Wingdings" pitchFamily="2" charset="2"/>
              <a:buChar char="Ø"/>
            </a:pPr>
            <a:endParaRPr lang="en-US" sz="2800" b="1">
              <a:solidFill>
                <a:srgbClr val="3333CC"/>
              </a:solidFill>
              <a:latin typeface="Arial"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Rectangle 4"/>
          <p:cNvSpPr>
            <a:spLocks noGrp="1" noChangeArrowheads="1"/>
          </p:cNvSpPr>
          <p:nvPr>
            <p:ph type="title"/>
          </p:nvPr>
        </p:nvSpPr>
        <p:spPr>
          <a:xfrm>
            <a:off x="457200" y="457200"/>
            <a:ext cx="7467600" cy="946150"/>
          </a:xfrm>
        </p:spPr>
        <p:txBody>
          <a:bodyPr>
            <a:normAutofit fontScale="90000"/>
          </a:bodyPr>
          <a:lstStyle/>
          <a:p>
            <a:r>
              <a:rPr lang="en-US" sz="3200" b="1" i="1">
                <a:solidFill>
                  <a:srgbClr val="D60093"/>
                </a:solidFill>
                <a:latin typeface="Times New Roman" pitchFamily="18" charset="0"/>
                <a:cs typeface="Times New Roman" pitchFamily="18" charset="0"/>
              </a:rPr>
              <a:t>Bagaimana Guna ICT Sebagai  </a:t>
            </a:r>
            <a:br>
              <a:rPr lang="en-US" sz="3200" b="1" i="1">
                <a:solidFill>
                  <a:srgbClr val="D60093"/>
                </a:solidFill>
                <a:latin typeface="Times New Roman" pitchFamily="18" charset="0"/>
                <a:cs typeface="Times New Roman" pitchFamily="18" charset="0"/>
              </a:rPr>
            </a:br>
            <a:r>
              <a:rPr lang="en-US" sz="3200" b="1" i="1">
                <a:solidFill>
                  <a:srgbClr val="D60093"/>
                </a:solidFill>
                <a:latin typeface="Times New Roman" pitchFamily="18" charset="0"/>
                <a:cs typeface="Times New Roman" pitchFamily="18" charset="0"/>
              </a:rPr>
              <a:t>Alat Komunikasi Dalam PnP ?</a:t>
            </a:r>
          </a:p>
        </p:txBody>
      </p:sp>
      <p:sp>
        <p:nvSpPr>
          <p:cNvPr id="54277" name="Rectangle 5"/>
          <p:cNvSpPr>
            <a:spLocks noChangeArrowheads="1"/>
          </p:cNvSpPr>
          <p:nvPr/>
        </p:nvSpPr>
        <p:spPr bwMode="auto">
          <a:xfrm>
            <a:off x="533400" y="1676400"/>
            <a:ext cx="7467600" cy="4486275"/>
          </a:xfrm>
          <a:prstGeom prst="rect">
            <a:avLst/>
          </a:prstGeom>
          <a:noFill/>
          <a:ln w="9525">
            <a:noFill/>
            <a:miter lim="800000"/>
            <a:headEnd/>
            <a:tailEnd/>
          </a:ln>
          <a:effectLst/>
        </p:spPr>
        <p:txBody>
          <a:bodyPr anchor="b">
            <a:spAutoFit/>
          </a:bodyPr>
          <a:lstStyle/>
          <a:p>
            <a:pPr eaLnBrk="1" hangingPunct="1"/>
            <a:r>
              <a:rPr lang="en-US" sz="3600" b="1">
                <a:solidFill>
                  <a:srgbClr val="3333CC"/>
                </a:solidFill>
                <a:latin typeface="Arial Narrow" pitchFamily="34" charset="0"/>
                <a:cs typeface="Times New Roman" pitchFamily="18" charset="0"/>
              </a:rPr>
              <a:t>Terdapat empat teknik untuk komunikasi melalui ICT, iaitu:</a:t>
            </a:r>
            <a:br>
              <a:rPr lang="en-US" sz="3600" b="1">
                <a:solidFill>
                  <a:srgbClr val="3333CC"/>
                </a:solidFill>
                <a:latin typeface="Arial Narrow" pitchFamily="34" charset="0"/>
                <a:cs typeface="Times New Roman" pitchFamily="18" charset="0"/>
              </a:rPr>
            </a:br>
            <a:r>
              <a:rPr lang="en-US" sz="3600" b="1">
                <a:solidFill>
                  <a:srgbClr val="3333CC"/>
                </a:solidFill>
                <a:latin typeface="Arial Narrow" pitchFamily="34" charset="0"/>
                <a:cs typeface="Times New Roman" pitchFamily="18" charset="0"/>
              </a:rPr>
              <a:t> </a:t>
            </a:r>
            <a:br>
              <a:rPr lang="en-US" sz="3600" b="1">
                <a:solidFill>
                  <a:srgbClr val="3333CC"/>
                </a:solidFill>
                <a:latin typeface="Arial Narrow" pitchFamily="34" charset="0"/>
                <a:cs typeface="Times New Roman" pitchFamily="18" charset="0"/>
              </a:rPr>
            </a:br>
            <a:r>
              <a:rPr lang="en-US" sz="3600" b="1">
                <a:solidFill>
                  <a:srgbClr val="3333CC"/>
                </a:solidFill>
                <a:latin typeface="Arial Narrow" pitchFamily="34" charset="0"/>
              </a:rPr>
              <a:t>Teknik Seorang - Sendirian,</a:t>
            </a:r>
            <a:br>
              <a:rPr lang="en-US" sz="3600" b="1">
                <a:solidFill>
                  <a:srgbClr val="3333CC"/>
                </a:solidFill>
                <a:latin typeface="Arial Narrow" pitchFamily="34" charset="0"/>
              </a:rPr>
            </a:br>
            <a:r>
              <a:rPr lang="en-US" sz="3600" b="1">
                <a:solidFill>
                  <a:srgbClr val="3333CC"/>
                </a:solidFill>
                <a:latin typeface="Arial Narrow" pitchFamily="34" charset="0"/>
              </a:rPr>
              <a:t>Teknik Seorang kepada Seorang,</a:t>
            </a:r>
            <a:br>
              <a:rPr lang="en-US" sz="3600" b="1">
                <a:solidFill>
                  <a:srgbClr val="3333CC"/>
                </a:solidFill>
                <a:latin typeface="Arial Narrow" pitchFamily="34" charset="0"/>
              </a:rPr>
            </a:br>
            <a:r>
              <a:rPr lang="en-US" sz="3600" b="1">
                <a:solidFill>
                  <a:srgbClr val="3333CC"/>
                </a:solidFill>
                <a:latin typeface="Arial Narrow" pitchFamily="34" charset="0"/>
              </a:rPr>
              <a:t>Teknik Seorang kepada Ramai, dan</a:t>
            </a:r>
            <a:br>
              <a:rPr lang="en-US" sz="3600" b="1">
                <a:solidFill>
                  <a:srgbClr val="3333CC"/>
                </a:solidFill>
                <a:latin typeface="Arial Narrow" pitchFamily="34" charset="0"/>
              </a:rPr>
            </a:br>
            <a:r>
              <a:rPr lang="en-US" sz="3600" b="1">
                <a:solidFill>
                  <a:srgbClr val="3333CC"/>
                </a:solidFill>
                <a:latin typeface="Arial Narrow" pitchFamily="34" charset="0"/>
              </a:rPr>
              <a:t>Teknik Ramai kepada Ramai.</a:t>
            </a:r>
            <a:br>
              <a:rPr lang="en-US" sz="3600" b="1">
                <a:solidFill>
                  <a:srgbClr val="3333CC"/>
                </a:solidFill>
                <a:latin typeface="Arial Narrow" pitchFamily="34" charset="0"/>
              </a:rPr>
            </a:br>
            <a:endParaRPr lang="en-US" sz="3600" b="1">
              <a:solidFill>
                <a:srgbClr val="3333CC"/>
              </a:solidFill>
              <a:latin typeface="Arial Narrow" pitchFamily="34"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0" name="Rectangle 4"/>
          <p:cNvSpPr>
            <a:spLocks noGrp="1" noChangeArrowheads="1"/>
          </p:cNvSpPr>
          <p:nvPr>
            <p:ph type="title"/>
          </p:nvPr>
        </p:nvSpPr>
        <p:spPr>
          <a:xfrm>
            <a:off x="381000" y="304800"/>
            <a:ext cx="7467600" cy="946150"/>
          </a:xfrm>
        </p:spPr>
        <p:txBody>
          <a:bodyPr/>
          <a:lstStyle/>
          <a:p>
            <a:r>
              <a:rPr lang="en-US" sz="2800" b="1" i="1" dirty="0" err="1">
                <a:solidFill>
                  <a:srgbClr val="D60093"/>
                </a:solidFill>
                <a:latin typeface="Times New Roman" pitchFamily="18" charset="0"/>
                <a:cs typeface="Times New Roman" pitchFamily="18" charset="0"/>
              </a:rPr>
              <a:t>Apa</a:t>
            </a:r>
            <a:r>
              <a:rPr lang="en-US" sz="2800" b="1" i="1" dirty="0">
                <a:solidFill>
                  <a:srgbClr val="D60093"/>
                </a:solidFill>
                <a:latin typeface="Times New Roman" pitchFamily="18" charset="0"/>
                <a:cs typeface="Times New Roman" pitchFamily="18" charset="0"/>
              </a:rPr>
              <a:t> </a:t>
            </a:r>
            <a:r>
              <a:rPr lang="en-US" sz="2800" b="1" i="1" dirty="0" err="1">
                <a:solidFill>
                  <a:srgbClr val="D60093"/>
                </a:solidFill>
                <a:latin typeface="Times New Roman" pitchFamily="18" charset="0"/>
                <a:cs typeface="Times New Roman" pitchFamily="18" charset="0"/>
              </a:rPr>
              <a:t>Kelebihan</a:t>
            </a:r>
            <a:r>
              <a:rPr lang="en-US" sz="2800" b="1" i="1" dirty="0">
                <a:solidFill>
                  <a:srgbClr val="D60093"/>
                </a:solidFill>
                <a:latin typeface="Times New Roman" pitchFamily="18" charset="0"/>
                <a:cs typeface="Times New Roman" pitchFamily="18" charset="0"/>
              </a:rPr>
              <a:t> </a:t>
            </a:r>
            <a:r>
              <a:rPr lang="en-US" sz="2800" b="1" i="1" dirty="0" err="1">
                <a:solidFill>
                  <a:srgbClr val="D60093"/>
                </a:solidFill>
                <a:latin typeface="Times New Roman" pitchFamily="18" charset="0"/>
                <a:cs typeface="Times New Roman" pitchFamily="18" charset="0"/>
              </a:rPr>
              <a:t>Guna</a:t>
            </a:r>
            <a:r>
              <a:rPr lang="en-US" sz="2800" b="1" i="1" dirty="0">
                <a:solidFill>
                  <a:srgbClr val="D60093"/>
                </a:solidFill>
                <a:latin typeface="Times New Roman" pitchFamily="18" charset="0"/>
                <a:cs typeface="Times New Roman" pitchFamily="18" charset="0"/>
              </a:rPr>
              <a:t> ICT </a:t>
            </a:r>
            <a:r>
              <a:rPr lang="en-US" sz="2800" b="1" i="1" dirty="0" err="1">
                <a:solidFill>
                  <a:srgbClr val="D60093"/>
                </a:solidFill>
                <a:latin typeface="Times New Roman" pitchFamily="18" charset="0"/>
                <a:cs typeface="Times New Roman" pitchFamily="18" charset="0"/>
              </a:rPr>
              <a:t>Sebagai</a:t>
            </a:r>
            <a:r>
              <a:rPr lang="en-US" sz="2800" b="1" i="1" dirty="0">
                <a:solidFill>
                  <a:srgbClr val="D60093"/>
                </a:solidFill>
                <a:latin typeface="Times New Roman" pitchFamily="18" charset="0"/>
                <a:cs typeface="Times New Roman" pitchFamily="18" charset="0"/>
              </a:rPr>
              <a:t> </a:t>
            </a:r>
            <a:br>
              <a:rPr lang="en-US" sz="2800" b="1" i="1" dirty="0">
                <a:solidFill>
                  <a:srgbClr val="D60093"/>
                </a:solidFill>
                <a:latin typeface="Times New Roman" pitchFamily="18" charset="0"/>
                <a:cs typeface="Times New Roman" pitchFamily="18" charset="0"/>
              </a:rPr>
            </a:br>
            <a:r>
              <a:rPr lang="en-US" sz="2800" b="1" i="1" dirty="0" err="1">
                <a:solidFill>
                  <a:srgbClr val="D60093"/>
                </a:solidFill>
                <a:latin typeface="Times New Roman" pitchFamily="18" charset="0"/>
                <a:cs typeface="Times New Roman" pitchFamily="18" charset="0"/>
              </a:rPr>
              <a:t>Alat</a:t>
            </a:r>
            <a:r>
              <a:rPr lang="en-US" sz="2800" b="1" i="1" dirty="0">
                <a:solidFill>
                  <a:srgbClr val="D60093"/>
                </a:solidFill>
                <a:latin typeface="Times New Roman" pitchFamily="18" charset="0"/>
                <a:cs typeface="Times New Roman" pitchFamily="18" charset="0"/>
              </a:rPr>
              <a:t> </a:t>
            </a:r>
            <a:r>
              <a:rPr lang="en-US" sz="2800" b="1" i="1" dirty="0" err="1">
                <a:solidFill>
                  <a:srgbClr val="D60093"/>
                </a:solidFill>
                <a:latin typeface="Times New Roman" pitchFamily="18" charset="0"/>
                <a:cs typeface="Times New Roman" pitchFamily="18" charset="0"/>
              </a:rPr>
              <a:t>Komunikasi</a:t>
            </a:r>
            <a:r>
              <a:rPr lang="en-US" sz="2800" b="1" i="1" dirty="0">
                <a:solidFill>
                  <a:srgbClr val="D60093"/>
                </a:solidFill>
                <a:latin typeface="Times New Roman" pitchFamily="18" charset="0"/>
                <a:cs typeface="Times New Roman" pitchFamily="18" charset="0"/>
              </a:rPr>
              <a:t>?</a:t>
            </a:r>
            <a:endParaRPr lang="en-US" sz="2800" dirty="0">
              <a:solidFill>
                <a:srgbClr val="D60093"/>
              </a:solidFill>
              <a:latin typeface="Times New Roman" pitchFamily="18" charset="0"/>
            </a:endParaRPr>
          </a:p>
        </p:txBody>
      </p:sp>
      <p:sp>
        <p:nvSpPr>
          <p:cNvPr id="55301" name="Rectangle 5"/>
          <p:cNvSpPr>
            <a:spLocks noChangeArrowheads="1"/>
          </p:cNvSpPr>
          <p:nvPr/>
        </p:nvSpPr>
        <p:spPr bwMode="auto">
          <a:xfrm>
            <a:off x="381000" y="1466592"/>
            <a:ext cx="7467600" cy="5016758"/>
          </a:xfrm>
          <a:prstGeom prst="rect">
            <a:avLst/>
          </a:prstGeom>
          <a:noFill/>
          <a:ln w="9525">
            <a:noFill/>
            <a:miter lim="800000"/>
            <a:headEnd/>
            <a:tailEnd/>
          </a:ln>
          <a:effectLst/>
        </p:spPr>
        <p:txBody>
          <a:bodyPr anchor="b">
            <a:spAutoFit/>
          </a:bodyPr>
          <a:lstStyle/>
          <a:p>
            <a:pPr eaLnBrk="1" hangingPunct="1">
              <a:buClr>
                <a:srgbClr val="FF0066"/>
              </a:buClr>
              <a:buFont typeface="Wingdings" pitchFamily="2" charset="2"/>
              <a:buChar char="Ø"/>
            </a:pPr>
            <a:r>
              <a:rPr lang="en-US" sz="3200" b="1" dirty="0" err="1">
                <a:solidFill>
                  <a:srgbClr val="3333CC"/>
                </a:solidFill>
                <a:latin typeface="Arial Narrow" pitchFamily="34" charset="0"/>
              </a:rPr>
              <a:t>Boleh</a:t>
            </a:r>
            <a:r>
              <a:rPr lang="en-US" sz="3200" b="1" dirty="0">
                <a:solidFill>
                  <a:srgbClr val="3333CC"/>
                </a:solidFill>
                <a:latin typeface="Arial Narrow" pitchFamily="34" charset="0"/>
              </a:rPr>
              <a:t> </a:t>
            </a:r>
            <a:r>
              <a:rPr lang="en-US" sz="3200" b="1" dirty="0" err="1">
                <a:solidFill>
                  <a:srgbClr val="3333CC"/>
                </a:solidFill>
                <a:latin typeface="Arial Narrow" pitchFamily="34" charset="0"/>
              </a:rPr>
              <a:t>melaksana</a:t>
            </a:r>
            <a:r>
              <a:rPr lang="en-US" sz="3200" b="1" dirty="0">
                <a:solidFill>
                  <a:srgbClr val="3333CC"/>
                </a:solidFill>
                <a:latin typeface="Arial Narrow" pitchFamily="34" charset="0"/>
              </a:rPr>
              <a:t> </a:t>
            </a:r>
            <a:r>
              <a:rPr lang="en-US" sz="3200" b="1" dirty="0" err="1">
                <a:solidFill>
                  <a:srgbClr val="3333CC"/>
                </a:solidFill>
                <a:latin typeface="Arial Narrow" pitchFamily="34" charset="0"/>
              </a:rPr>
              <a:t>pembelajaran</a:t>
            </a:r>
            <a:r>
              <a:rPr lang="en-US" sz="3200" b="1" dirty="0">
                <a:solidFill>
                  <a:srgbClr val="3333CC"/>
                </a:solidFill>
                <a:latin typeface="Arial Narrow" pitchFamily="34" charset="0"/>
              </a:rPr>
              <a:t> </a:t>
            </a:r>
            <a:r>
              <a:rPr lang="en-US" sz="3200" b="1" dirty="0" err="1">
                <a:solidFill>
                  <a:srgbClr val="3333CC"/>
                </a:solidFill>
                <a:latin typeface="Arial Narrow" pitchFamily="34" charset="0"/>
              </a:rPr>
              <a:t>kolaboratif</a:t>
            </a:r>
            <a:r>
              <a:rPr lang="en-US" sz="3200" b="1" dirty="0">
                <a:solidFill>
                  <a:srgbClr val="3333CC"/>
                </a:solidFill>
                <a:latin typeface="Arial Narrow" pitchFamily="34" charset="0"/>
              </a:rPr>
              <a:t>.</a:t>
            </a:r>
            <a:br>
              <a:rPr lang="en-US" sz="3200" b="1" dirty="0">
                <a:solidFill>
                  <a:srgbClr val="3333CC"/>
                </a:solidFill>
                <a:latin typeface="Arial Narrow" pitchFamily="34" charset="0"/>
              </a:rPr>
            </a:br>
            <a:endParaRPr lang="en-US" sz="3200" b="1" dirty="0">
              <a:solidFill>
                <a:srgbClr val="3333CC"/>
              </a:solidFill>
              <a:latin typeface="Arial Narrow" pitchFamily="34" charset="0"/>
            </a:endParaRPr>
          </a:p>
          <a:p>
            <a:pPr eaLnBrk="1" hangingPunct="1">
              <a:buClr>
                <a:srgbClr val="FF0066"/>
              </a:buClr>
              <a:buFont typeface="Wingdings" pitchFamily="2" charset="2"/>
              <a:buChar char="Ø"/>
            </a:pPr>
            <a:r>
              <a:rPr lang="en-US" sz="3200" b="1" dirty="0">
                <a:solidFill>
                  <a:srgbClr val="3333CC"/>
                </a:solidFill>
                <a:latin typeface="Arial Narrow" pitchFamily="34" charset="0"/>
              </a:rPr>
              <a:t>Tingkat </a:t>
            </a:r>
            <a:r>
              <a:rPr lang="en-US" sz="3200" b="1" dirty="0" err="1">
                <a:solidFill>
                  <a:srgbClr val="3333CC"/>
                </a:solidFill>
                <a:latin typeface="Arial Narrow" pitchFamily="34" charset="0"/>
              </a:rPr>
              <a:t>penglibatan</a:t>
            </a:r>
            <a:r>
              <a:rPr lang="en-US" sz="3200" b="1" dirty="0">
                <a:solidFill>
                  <a:srgbClr val="3333CC"/>
                </a:solidFill>
                <a:latin typeface="Arial Narrow" pitchFamily="34" charset="0"/>
              </a:rPr>
              <a:t> </a:t>
            </a:r>
            <a:r>
              <a:rPr lang="en-US" sz="3200" b="1" dirty="0" err="1">
                <a:solidFill>
                  <a:srgbClr val="3333CC"/>
                </a:solidFill>
                <a:latin typeface="Arial Narrow" pitchFamily="34" charset="0"/>
              </a:rPr>
              <a:t>murid</a:t>
            </a:r>
            <a:r>
              <a:rPr lang="en-US" sz="3200" b="1" dirty="0">
                <a:solidFill>
                  <a:srgbClr val="3333CC"/>
                </a:solidFill>
                <a:latin typeface="Arial Narrow" pitchFamily="34" charset="0"/>
              </a:rPr>
              <a:t> </a:t>
            </a:r>
            <a:r>
              <a:rPr lang="en-US" sz="3200" b="1" dirty="0" err="1">
                <a:solidFill>
                  <a:srgbClr val="3333CC"/>
                </a:solidFill>
                <a:latin typeface="Arial Narrow" pitchFamily="34" charset="0"/>
              </a:rPr>
              <a:t>dalam</a:t>
            </a:r>
            <a:r>
              <a:rPr lang="en-US" sz="3200" b="1" dirty="0">
                <a:solidFill>
                  <a:srgbClr val="3333CC"/>
                </a:solidFill>
                <a:latin typeface="Arial Narrow" pitchFamily="34" charset="0"/>
              </a:rPr>
              <a:t> </a:t>
            </a:r>
            <a:r>
              <a:rPr lang="en-US" sz="3200" b="1" dirty="0" err="1">
                <a:solidFill>
                  <a:srgbClr val="3333CC"/>
                </a:solidFill>
                <a:latin typeface="Arial Narrow" pitchFamily="34" charset="0"/>
              </a:rPr>
              <a:t>proses</a:t>
            </a:r>
            <a:r>
              <a:rPr lang="en-US" sz="3200" b="1" dirty="0">
                <a:solidFill>
                  <a:srgbClr val="3333CC"/>
                </a:solidFill>
                <a:latin typeface="Arial Narrow" pitchFamily="34" charset="0"/>
              </a:rPr>
              <a:t> </a:t>
            </a:r>
            <a:r>
              <a:rPr lang="en-US" sz="3200" b="1" dirty="0" err="1">
                <a:solidFill>
                  <a:srgbClr val="3333CC"/>
                </a:solidFill>
                <a:latin typeface="Arial Narrow" pitchFamily="34" charset="0"/>
              </a:rPr>
              <a:t>pembelajaran</a:t>
            </a:r>
            <a:r>
              <a:rPr lang="en-US" sz="3200" b="1" dirty="0">
                <a:solidFill>
                  <a:srgbClr val="3333CC"/>
                </a:solidFill>
                <a:latin typeface="Arial Narrow" pitchFamily="34" charset="0"/>
              </a:rPr>
              <a:t> </a:t>
            </a:r>
            <a:r>
              <a:rPr lang="en-US" sz="3200" b="1" dirty="0" err="1">
                <a:solidFill>
                  <a:srgbClr val="3333CC"/>
                </a:solidFill>
                <a:latin typeface="Arial Narrow" pitchFamily="34" charset="0"/>
              </a:rPr>
              <a:t>melalui</a:t>
            </a:r>
            <a:r>
              <a:rPr lang="en-US" sz="3200" b="1" dirty="0">
                <a:solidFill>
                  <a:srgbClr val="3333CC"/>
                </a:solidFill>
                <a:latin typeface="Arial Narrow" pitchFamily="34" charset="0"/>
              </a:rPr>
              <a:t> “</a:t>
            </a:r>
            <a:r>
              <a:rPr lang="en-US" sz="3200" b="1" i="1" dirty="0">
                <a:solidFill>
                  <a:srgbClr val="3333CC"/>
                </a:solidFill>
                <a:latin typeface="Arial Narrow" pitchFamily="34" charset="0"/>
              </a:rPr>
              <a:t>peer group” </a:t>
            </a:r>
            <a:r>
              <a:rPr lang="en-US" sz="3200" b="1" dirty="0">
                <a:solidFill>
                  <a:srgbClr val="3333CC"/>
                </a:solidFill>
                <a:latin typeface="Arial Narrow" pitchFamily="34" charset="0"/>
              </a:rPr>
              <a:t>yang </a:t>
            </a:r>
            <a:r>
              <a:rPr lang="en-US" sz="3200" b="1" dirty="0" err="1">
                <a:solidFill>
                  <a:srgbClr val="3333CC"/>
                </a:solidFill>
                <a:latin typeface="Arial Narrow" pitchFamily="34" charset="0"/>
              </a:rPr>
              <a:t>bersifat</a:t>
            </a:r>
            <a:r>
              <a:rPr lang="en-US" sz="3200" b="1" dirty="0">
                <a:solidFill>
                  <a:srgbClr val="3333CC"/>
                </a:solidFill>
                <a:latin typeface="Arial Narrow" pitchFamily="34" charset="0"/>
              </a:rPr>
              <a:t> global.</a:t>
            </a:r>
            <a:br>
              <a:rPr lang="en-US" sz="3200" b="1" dirty="0">
                <a:solidFill>
                  <a:srgbClr val="3333CC"/>
                </a:solidFill>
                <a:latin typeface="Arial Narrow" pitchFamily="34" charset="0"/>
              </a:rPr>
            </a:br>
            <a:endParaRPr lang="en-US" sz="3200" b="1" dirty="0">
              <a:solidFill>
                <a:srgbClr val="3333CC"/>
              </a:solidFill>
              <a:latin typeface="Arial Narrow" pitchFamily="34" charset="0"/>
            </a:endParaRPr>
          </a:p>
          <a:p>
            <a:pPr eaLnBrk="1" hangingPunct="1">
              <a:buClr>
                <a:srgbClr val="FF0066"/>
              </a:buClr>
              <a:buFont typeface="Wingdings" pitchFamily="2" charset="2"/>
              <a:buChar char="Ø"/>
            </a:pPr>
            <a:r>
              <a:rPr lang="en-US" sz="3200" b="1" dirty="0" err="1">
                <a:solidFill>
                  <a:srgbClr val="3333CC"/>
                </a:solidFill>
                <a:latin typeface="Arial Narrow" pitchFamily="34" charset="0"/>
              </a:rPr>
              <a:t>Boleh</a:t>
            </a:r>
            <a:r>
              <a:rPr lang="en-US" sz="3200" b="1" dirty="0">
                <a:solidFill>
                  <a:srgbClr val="3333CC"/>
                </a:solidFill>
                <a:latin typeface="Arial Narrow" pitchFamily="34" charset="0"/>
              </a:rPr>
              <a:t> </a:t>
            </a:r>
            <a:r>
              <a:rPr lang="en-US" sz="3200" b="1" dirty="0" err="1">
                <a:solidFill>
                  <a:srgbClr val="3333CC"/>
                </a:solidFill>
                <a:latin typeface="Arial Narrow" pitchFamily="34" charset="0"/>
              </a:rPr>
              <a:t>melibat</a:t>
            </a:r>
            <a:r>
              <a:rPr lang="en-US" sz="3200" b="1" dirty="0">
                <a:solidFill>
                  <a:srgbClr val="3333CC"/>
                </a:solidFill>
                <a:latin typeface="Arial Narrow" pitchFamily="34" charset="0"/>
              </a:rPr>
              <a:t> </a:t>
            </a:r>
            <a:r>
              <a:rPr lang="en-US" sz="3200" b="1" dirty="0" err="1">
                <a:solidFill>
                  <a:srgbClr val="3333CC"/>
                </a:solidFill>
                <a:latin typeface="Arial Narrow" pitchFamily="34" charset="0"/>
              </a:rPr>
              <a:t>pakar</a:t>
            </a:r>
            <a:r>
              <a:rPr lang="en-US" sz="3200" b="1" dirty="0">
                <a:solidFill>
                  <a:srgbClr val="3333CC"/>
                </a:solidFill>
                <a:latin typeface="Arial Narrow" pitchFamily="34" charset="0"/>
              </a:rPr>
              <a:t> </a:t>
            </a:r>
            <a:r>
              <a:rPr lang="en-US" sz="3200" b="1" dirty="0" err="1">
                <a:solidFill>
                  <a:srgbClr val="3333CC"/>
                </a:solidFill>
                <a:latin typeface="Arial Narrow" pitchFamily="34" charset="0"/>
              </a:rPr>
              <a:t>di</a:t>
            </a:r>
            <a:r>
              <a:rPr lang="en-US" sz="3200" b="1" dirty="0">
                <a:solidFill>
                  <a:srgbClr val="3333CC"/>
                </a:solidFill>
                <a:latin typeface="Arial Narrow" pitchFamily="34" charset="0"/>
              </a:rPr>
              <a:t> </a:t>
            </a:r>
            <a:r>
              <a:rPr lang="en-US" sz="3200" b="1" dirty="0" err="1">
                <a:solidFill>
                  <a:srgbClr val="3333CC"/>
                </a:solidFill>
                <a:latin typeface="Arial Narrow" pitchFamily="34" charset="0"/>
              </a:rPr>
              <a:t>dalam</a:t>
            </a:r>
            <a:r>
              <a:rPr lang="en-US" sz="3200" b="1" dirty="0">
                <a:solidFill>
                  <a:srgbClr val="3333CC"/>
                </a:solidFill>
                <a:latin typeface="Arial Narrow" pitchFamily="34" charset="0"/>
              </a:rPr>
              <a:t> </a:t>
            </a:r>
            <a:r>
              <a:rPr lang="en-US" sz="3200" b="1" dirty="0" err="1">
                <a:solidFill>
                  <a:srgbClr val="3333CC"/>
                </a:solidFill>
                <a:latin typeface="Arial Narrow" pitchFamily="34" charset="0"/>
              </a:rPr>
              <a:t>dan</a:t>
            </a:r>
            <a:r>
              <a:rPr lang="en-US" sz="3200" b="1" dirty="0">
                <a:solidFill>
                  <a:srgbClr val="3333CC"/>
                </a:solidFill>
                <a:latin typeface="Arial Narrow" pitchFamily="34" charset="0"/>
              </a:rPr>
              <a:t> </a:t>
            </a:r>
            <a:r>
              <a:rPr lang="en-US" sz="3200" b="1" dirty="0" err="1">
                <a:solidFill>
                  <a:srgbClr val="3333CC"/>
                </a:solidFill>
                <a:latin typeface="Arial Narrow" pitchFamily="34" charset="0"/>
              </a:rPr>
              <a:t>luar</a:t>
            </a:r>
            <a:r>
              <a:rPr lang="en-US" sz="3200" b="1" dirty="0">
                <a:solidFill>
                  <a:srgbClr val="3333CC"/>
                </a:solidFill>
                <a:latin typeface="Arial Narrow" pitchFamily="34" charset="0"/>
              </a:rPr>
              <a:t> </a:t>
            </a:r>
            <a:r>
              <a:rPr lang="en-US" sz="3200" b="1" dirty="0" err="1">
                <a:solidFill>
                  <a:srgbClr val="3333CC"/>
                </a:solidFill>
                <a:latin typeface="Arial Narrow" pitchFamily="34" charset="0"/>
              </a:rPr>
              <a:t>negara</a:t>
            </a:r>
            <a:r>
              <a:rPr lang="en-US" sz="3200" b="1" dirty="0">
                <a:solidFill>
                  <a:srgbClr val="3333CC"/>
                </a:solidFill>
                <a:latin typeface="Arial Narrow" pitchFamily="34" charset="0"/>
              </a:rPr>
              <a:t> </a:t>
            </a:r>
            <a:r>
              <a:rPr lang="en-US" sz="3200" b="1" dirty="0" err="1">
                <a:solidFill>
                  <a:srgbClr val="3333CC"/>
                </a:solidFill>
                <a:latin typeface="Arial Narrow" pitchFamily="34" charset="0"/>
              </a:rPr>
              <a:t>dalam</a:t>
            </a:r>
            <a:r>
              <a:rPr lang="en-US" sz="3200" b="1" dirty="0">
                <a:solidFill>
                  <a:srgbClr val="3333CC"/>
                </a:solidFill>
                <a:latin typeface="Arial Narrow" pitchFamily="34" charset="0"/>
              </a:rPr>
              <a:t> </a:t>
            </a:r>
            <a:r>
              <a:rPr lang="en-US" sz="3200" b="1" dirty="0" err="1">
                <a:solidFill>
                  <a:srgbClr val="3333CC"/>
                </a:solidFill>
                <a:latin typeface="Arial Narrow" pitchFamily="34" charset="0"/>
              </a:rPr>
              <a:t>proses</a:t>
            </a:r>
            <a:r>
              <a:rPr lang="en-US" sz="3200" b="1" dirty="0">
                <a:solidFill>
                  <a:srgbClr val="3333CC"/>
                </a:solidFill>
                <a:latin typeface="Arial Narrow" pitchFamily="34" charset="0"/>
              </a:rPr>
              <a:t> </a:t>
            </a:r>
            <a:r>
              <a:rPr lang="en-US" sz="3200" b="1" dirty="0" err="1">
                <a:solidFill>
                  <a:srgbClr val="3333CC"/>
                </a:solidFill>
                <a:latin typeface="Arial Narrow" pitchFamily="34" charset="0"/>
              </a:rPr>
              <a:t>pembelajaran</a:t>
            </a:r>
            <a:r>
              <a:rPr lang="en-US" sz="3200" b="1" dirty="0">
                <a:solidFill>
                  <a:srgbClr val="3333CC"/>
                </a:solidFill>
                <a:latin typeface="Arial Narrow" pitchFamily="34" charset="0"/>
              </a:rPr>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Rectangle 5"/>
          <p:cNvSpPr>
            <a:spLocks noGrp="1" noChangeArrowheads="1"/>
          </p:cNvSpPr>
          <p:nvPr>
            <p:ph type="title"/>
          </p:nvPr>
        </p:nvSpPr>
        <p:spPr>
          <a:xfrm>
            <a:off x="457200" y="228600"/>
            <a:ext cx="7543800" cy="5562600"/>
          </a:xfrm>
          <a:noFill/>
          <a:ln/>
        </p:spPr>
        <p:txBody>
          <a:bodyPr anchor="t">
            <a:normAutofit fontScale="90000"/>
          </a:bodyPr>
          <a:lstStyle/>
          <a:p>
            <a:pPr marL="342900" indent="-342900" algn="l">
              <a:lnSpc>
                <a:spcPct val="90000"/>
              </a:lnSpc>
              <a:spcBef>
                <a:spcPct val="20000"/>
              </a:spcBef>
              <a:buClr>
                <a:srgbClr val="FF0000"/>
              </a:buClr>
              <a:buFont typeface="Wingdings" pitchFamily="2" charset="2"/>
              <a:buNone/>
            </a:pPr>
            <a:r>
              <a:rPr lang="en-US" sz="2800" b="1">
                <a:solidFill>
                  <a:srgbClr val="3333CC"/>
                </a:solidFill>
                <a:latin typeface="Arial" charset="0"/>
              </a:rPr>
              <a:t>   </a:t>
            </a:r>
            <a:r>
              <a:rPr lang="en-US" sz="2800" b="1">
                <a:solidFill>
                  <a:srgbClr val="FF0000"/>
                </a:solidFill>
                <a:latin typeface="Arial Unicode MS" pitchFamily="34" charset="-128"/>
                <a:ea typeface="Arial Unicode MS" pitchFamily="34" charset="-128"/>
                <a:cs typeface="Arial Unicode MS" pitchFamily="34" charset="-128"/>
              </a:rPr>
              <a:t>✓  </a:t>
            </a:r>
            <a:r>
              <a:rPr lang="en-US" sz="2800" b="1">
                <a:solidFill>
                  <a:srgbClr val="3333CC"/>
                </a:solidFill>
                <a:latin typeface="Arial" charset="0"/>
              </a:rPr>
              <a:t>Membolehkan murid mengakses    </a:t>
            </a:r>
            <a:br>
              <a:rPr lang="en-US" sz="2800" b="1">
                <a:solidFill>
                  <a:srgbClr val="3333CC"/>
                </a:solidFill>
                <a:latin typeface="Arial" charset="0"/>
              </a:rPr>
            </a:br>
            <a:r>
              <a:rPr lang="en-US" sz="2800" b="1">
                <a:solidFill>
                  <a:srgbClr val="3333CC"/>
                </a:solidFill>
                <a:latin typeface="Arial" charset="0"/>
              </a:rPr>
              <a:t>    maklumat yang sukar diperolehi.</a:t>
            </a:r>
            <a:br>
              <a:rPr lang="en-US" sz="2800" b="1">
                <a:solidFill>
                  <a:srgbClr val="3333CC"/>
                </a:solidFill>
                <a:latin typeface="Arial" charset="0"/>
              </a:rPr>
            </a:br>
            <a:r>
              <a:rPr lang="en-US" sz="2800" b="1">
                <a:solidFill>
                  <a:srgbClr val="3333CC"/>
                </a:solidFill>
                <a:latin typeface="Arial" charset="0"/>
              </a:rPr>
              <a:t/>
            </a:r>
            <a:br>
              <a:rPr lang="en-US" sz="2800" b="1">
                <a:solidFill>
                  <a:srgbClr val="3333CC"/>
                </a:solidFill>
                <a:latin typeface="Arial" charset="0"/>
              </a:rPr>
            </a:br>
            <a:r>
              <a:rPr lang="en-US" sz="2800" b="1">
                <a:solidFill>
                  <a:srgbClr val="3333CC"/>
                </a:solidFill>
                <a:latin typeface="Arial" charset="0"/>
              </a:rPr>
              <a:t> </a:t>
            </a:r>
            <a:r>
              <a:rPr lang="en-US" sz="2800" b="1">
                <a:solidFill>
                  <a:srgbClr val="FF0000"/>
                </a:solidFill>
                <a:latin typeface="Arial Unicode MS" pitchFamily="34" charset="-128"/>
                <a:ea typeface="Arial Unicode MS" pitchFamily="34" charset="-128"/>
                <a:cs typeface="Arial Unicode MS" pitchFamily="34" charset="-128"/>
              </a:rPr>
              <a:t>✓</a:t>
            </a:r>
            <a:r>
              <a:rPr lang="en-US" sz="2800" b="1">
                <a:solidFill>
                  <a:srgbClr val="3333CC"/>
                </a:solidFill>
                <a:latin typeface="Arial" charset="0"/>
              </a:rPr>
              <a:t> Membolehkan murid mengumpul </a:t>
            </a:r>
            <a:br>
              <a:rPr lang="en-US" sz="2800" b="1">
                <a:solidFill>
                  <a:srgbClr val="3333CC"/>
                </a:solidFill>
                <a:latin typeface="Arial" charset="0"/>
              </a:rPr>
            </a:br>
            <a:r>
              <a:rPr lang="en-US" sz="2800" b="1">
                <a:solidFill>
                  <a:srgbClr val="3333CC"/>
                </a:solidFill>
                <a:latin typeface="Arial" charset="0"/>
              </a:rPr>
              <a:t>     maklumat yang perlukan masa yang </a:t>
            </a:r>
            <a:br>
              <a:rPr lang="en-US" sz="2800" b="1">
                <a:solidFill>
                  <a:srgbClr val="3333CC"/>
                </a:solidFill>
                <a:latin typeface="Arial" charset="0"/>
              </a:rPr>
            </a:br>
            <a:r>
              <a:rPr lang="en-US" sz="2800" b="1">
                <a:solidFill>
                  <a:srgbClr val="3333CC"/>
                </a:solidFill>
                <a:latin typeface="Arial" charset="0"/>
              </a:rPr>
              <a:t>     lama atau terlalu mahal untuk </a:t>
            </a:r>
            <a:br>
              <a:rPr lang="en-US" sz="2800" b="1">
                <a:solidFill>
                  <a:srgbClr val="3333CC"/>
                </a:solidFill>
                <a:latin typeface="Arial" charset="0"/>
              </a:rPr>
            </a:br>
            <a:r>
              <a:rPr lang="en-US" sz="2800" b="1">
                <a:solidFill>
                  <a:srgbClr val="3333CC"/>
                </a:solidFill>
                <a:latin typeface="Arial" charset="0"/>
              </a:rPr>
              <a:t>     diperoleh.</a:t>
            </a:r>
            <a:br>
              <a:rPr lang="en-US" sz="2800" b="1">
                <a:solidFill>
                  <a:srgbClr val="3333CC"/>
                </a:solidFill>
                <a:latin typeface="Arial" charset="0"/>
              </a:rPr>
            </a:br>
            <a:r>
              <a:rPr lang="en-US" sz="2800" b="1">
                <a:solidFill>
                  <a:srgbClr val="3333CC"/>
                </a:solidFill>
                <a:latin typeface="Arial" charset="0"/>
              </a:rPr>
              <a:t/>
            </a:r>
            <a:br>
              <a:rPr lang="en-US" sz="2800" b="1">
                <a:solidFill>
                  <a:srgbClr val="3333CC"/>
                </a:solidFill>
                <a:latin typeface="Arial" charset="0"/>
              </a:rPr>
            </a:br>
            <a:r>
              <a:rPr lang="en-US" sz="2800" b="1">
                <a:solidFill>
                  <a:srgbClr val="3333CC"/>
                </a:solidFill>
                <a:latin typeface="Arial" charset="0"/>
              </a:rPr>
              <a:t> </a:t>
            </a:r>
            <a:r>
              <a:rPr lang="en-US" sz="2800" b="1">
                <a:solidFill>
                  <a:srgbClr val="FF0000"/>
                </a:solidFill>
                <a:latin typeface="Arial Unicode MS" pitchFamily="34" charset="-128"/>
                <a:ea typeface="Arial Unicode MS" pitchFamily="34" charset="-128"/>
                <a:cs typeface="Arial Unicode MS" pitchFamily="34" charset="-128"/>
              </a:rPr>
              <a:t>✓</a:t>
            </a:r>
            <a:r>
              <a:rPr lang="en-US" sz="2800" b="1">
                <a:solidFill>
                  <a:srgbClr val="3333CC"/>
                </a:solidFill>
                <a:latin typeface="Arial" charset="0"/>
              </a:rPr>
              <a:t> Mewujudkan suasana pembelajaran </a:t>
            </a:r>
            <a:br>
              <a:rPr lang="en-US" sz="2800" b="1">
                <a:solidFill>
                  <a:srgbClr val="3333CC"/>
                </a:solidFill>
                <a:latin typeface="Arial" charset="0"/>
              </a:rPr>
            </a:br>
            <a:r>
              <a:rPr lang="en-US" sz="2800" b="1">
                <a:solidFill>
                  <a:srgbClr val="3333CC"/>
                </a:solidFill>
                <a:latin typeface="Arial" charset="0"/>
              </a:rPr>
              <a:t>     yang menyeronokkan dan mencabar.</a:t>
            </a:r>
            <a:br>
              <a:rPr lang="en-US" sz="2800" b="1">
                <a:solidFill>
                  <a:srgbClr val="3333CC"/>
                </a:solidFill>
                <a:latin typeface="Arial" charset="0"/>
              </a:rPr>
            </a:br>
            <a:r>
              <a:rPr lang="en-US" sz="2800" b="1">
                <a:solidFill>
                  <a:srgbClr val="3333CC"/>
                </a:solidFill>
                <a:latin typeface="Arial" charset="0"/>
              </a:rPr>
              <a:t/>
            </a:r>
            <a:br>
              <a:rPr lang="en-US" sz="2800" b="1">
                <a:solidFill>
                  <a:srgbClr val="3333CC"/>
                </a:solidFill>
                <a:latin typeface="Arial" charset="0"/>
              </a:rPr>
            </a:br>
            <a:r>
              <a:rPr lang="en-US" sz="2800" b="1">
                <a:solidFill>
                  <a:srgbClr val="3333CC"/>
                </a:solidFill>
                <a:latin typeface="Arial" charset="0"/>
              </a:rPr>
              <a:t> </a:t>
            </a:r>
            <a:r>
              <a:rPr lang="en-US" sz="2800" b="1">
                <a:solidFill>
                  <a:srgbClr val="FF0000"/>
                </a:solidFill>
                <a:latin typeface="Arial Unicode MS" pitchFamily="34" charset="-128"/>
                <a:ea typeface="Arial Unicode MS" pitchFamily="34" charset="-128"/>
                <a:cs typeface="Arial Unicode MS" pitchFamily="34" charset="-128"/>
              </a:rPr>
              <a:t>✓</a:t>
            </a:r>
            <a:r>
              <a:rPr lang="en-US" sz="2800" b="1">
                <a:solidFill>
                  <a:srgbClr val="3333CC"/>
                </a:solidFill>
                <a:latin typeface="Arial" charset="0"/>
              </a:rPr>
              <a:t> Membolehkan murid mencuba atau </a:t>
            </a:r>
            <a:br>
              <a:rPr lang="en-US" sz="2800" b="1">
                <a:solidFill>
                  <a:srgbClr val="3333CC"/>
                </a:solidFill>
                <a:latin typeface="Arial" charset="0"/>
              </a:rPr>
            </a:br>
            <a:r>
              <a:rPr lang="en-US" sz="2800" b="1">
                <a:solidFill>
                  <a:srgbClr val="3333CC"/>
                </a:solidFill>
                <a:latin typeface="Arial" charset="0"/>
              </a:rPr>
              <a:t>     melaksana eksperimen yang sukar, </a:t>
            </a:r>
            <a:br>
              <a:rPr lang="en-US" sz="2800" b="1">
                <a:solidFill>
                  <a:srgbClr val="3333CC"/>
                </a:solidFill>
                <a:latin typeface="Arial" charset="0"/>
              </a:rPr>
            </a:br>
            <a:r>
              <a:rPr lang="en-US" sz="2800" b="1">
                <a:solidFill>
                  <a:srgbClr val="3333CC"/>
                </a:solidFill>
                <a:latin typeface="Arial" charset="0"/>
              </a:rPr>
              <a:t>     terlalu mahal, mustahil atau bahaya </a:t>
            </a:r>
            <a:br>
              <a:rPr lang="en-US" sz="2800" b="1">
                <a:solidFill>
                  <a:srgbClr val="3333CC"/>
                </a:solidFill>
                <a:latin typeface="Arial" charset="0"/>
              </a:rPr>
            </a:br>
            <a:r>
              <a:rPr lang="en-US" sz="2800" b="1">
                <a:solidFill>
                  <a:srgbClr val="3333CC"/>
                </a:solidFill>
                <a:latin typeface="Arial" charset="0"/>
              </a:rPr>
              <a:t>     untuk dilaksana dengan cara biasa.</a:t>
            </a:r>
            <a:br>
              <a:rPr lang="en-US" sz="2800" b="1">
                <a:solidFill>
                  <a:srgbClr val="3333CC"/>
                </a:solidFill>
                <a:latin typeface="Arial" charset="0"/>
              </a:rPr>
            </a:br>
            <a:endParaRPr lang="en-US" sz="2800" b="1">
              <a:solidFill>
                <a:srgbClr val="3333CC"/>
              </a:solidFill>
              <a:latin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381000" y="838200"/>
            <a:ext cx="7467600" cy="3749675"/>
          </a:xfrm>
        </p:spPr>
        <p:txBody>
          <a:bodyPr/>
          <a:lstStyle/>
          <a:p>
            <a:pPr algn="l">
              <a:buClr>
                <a:schemeClr val="hlink"/>
              </a:buClr>
              <a:buFont typeface="Wingdings" pitchFamily="2" charset="2"/>
              <a:buNone/>
            </a:pPr>
            <a:r>
              <a:rPr lang="en-US" sz="2800" b="1" dirty="0">
                <a:solidFill>
                  <a:srgbClr val="FF0000"/>
                </a:solidFill>
                <a:latin typeface="Arial Unicode MS" pitchFamily="34" charset="-128"/>
                <a:ea typeface="Arial Unicode MS" pitchFamily="34" charset="-128"/>
                <a:cs typeface="Arial Unicode MS" pitchFamily="34" charset="-128"/>
              </a:rPr>
              <a:t>✓</a:t>
            </a:r>
            <a:r>
              <a:rPr lang="en-US" sz="2800" b="1" dirty="0">
                <a:solidFill>
                  <a:srgbClr val="3333CC"/>
                </a:solidFill>
                <a:latin typeface="Arial" charset="0"/>
              </a:rPr>
              <a:t> </a:t>
            </a:r>
            <a:r>
              <a:rPr lang="en-US" sz="2800" b="1" dirty="0" err="1">
                <a:solidFill>
                  <a:srgbClr val="3333CC"/>
                </a:solidFill>
                <a:latin typeface="Arial" charset="0"/>
              </a:rPr>
              <a:t>meningkat</a:t>
            </a:r>
            <a:r>
              <a:rPr lang="en-US" sz="2800" b="1" dirty="0">
                <a:solidFill>
                  <a:srgbClr val="3333CC"/>
                </a:solidFill>
                <a:latin typeface="Arial" charset="0"/>
              </a:rPr>
              <a:t> </a:t>
            </a:r>
            <a:r>
              <a:rPr lang="en-US" sz="2800" b="1" dirty="0" err="1">
                <a:solidFill>
                  <a:srgbClr val="3333CC"/>
                </a:solidFill>
                <a:latin typeface="Arial" charset="0"/>
              </a:rPr>
              <a:t>daya</a:t>
            </a:r>
            <a:r>
              <a:rPr lang="en-US" sz="2800" b="1" dirty="0">
                <a:solidFill>
                  <a:srgbClr val="3333CC"/>
                </a:solidFill>
                <a:latin typeface="Arial" charset="0"/>
              </a:rPr>
              <a:t> </a:t>
            </a:r>
            <a:r>
              <a:rPr lang="en-US" sz="2800" b="1" dirty="0" err="1">
                <a:solidFill>
                  <a:srgbClr val="3333CC"/>
                </a:solidFill>
                <a:latin typeface="Arial" charset="0"/>
              </a:rPr>
              <a:t>kreativiti</a:t>
            </a:r>
            <a:r>
              <a:rPr lang="en-US" sz="2800" b="1" dirty="0">
                <a:solidFill>
                  <a:srgbClr val="3333CC"/>
                </a:solidFill>
                <a:latin typeface="Arial" charset="0"/>
              </a:rPr>
              <a:t> </a:t>
            </a:r>
            <a:r>
              <a:rPr lang="en-US" sz="2800" b="1" dirty="0" err="1">
                <a:solidFill>
                  <a:srgbClr val="3333CC"/>
                </a:solidFill>
                <a:latin typeface="Arial" charset="0"/>
              </a:rPr>
              <a:t>dan</a:t>
            </a:r>
            <a:r>
              <a:rPr lang="en-US" sz="2800" b="1" dirty="0">
                <a:solidFill>
                  <a:srgbClr val="3333CC"/>
                </a:solidFill>
                <a:latin typeface="Arial" charset="0"/>
              </a:rPr>
              <a:t> </a:t>
            </a:r>
            <a:r>
              <a:rPr lang="en-US" sz="2800" b="1" dirty="0" err="1">
                <a:solidFill>
                  <a:srgbClr val="3333CC"/>
                </a:solidFill>
                <a:latin typeface="Arial" charset="0"/>
              </a:rPr>
              <a:t>imaginasi</a:t>
            </a:r>
            <a:r>
              <a:rPr lang="en-US" sz="2800" b="1" dirty="0">
                <a:solidFill>
                  <a:srgbClr val="3333CC"/>
                </a:solidFill>
                <a:latin typeface="Arial" charset="0"/>
              </a:rPr>
              <a:t> </a:t>
            </a:r>
            <a:br>
              <a:rPr lang="en-US" sz="2800" b="1" dirty="0">
                <a:solidFill>
                  <a:srgbClr val="3333CC"/>
                </a:solidFill>
                <a:latin typeface="Arial" charset="0"/>
              </a:rPr>
            </a:br>
            <a:r>
              <a:rPr lang="en-US" sz="2800" b="1" dirty="0">
                <a:solidFill>
                  <a:srgbClr val="3333CC"/>
                </a:solidFill>
                <a:latin typeface="Arial" charset="0"/>
              </a:rPr>
              <a:t>    </a:t>
            </a:r>
            <a:r>
              <a:rPr lang="en-US" sz="2800" b="1" dirty="0" err="1">
                <a:solidFill>
                  <a:srgbClr val="3333CC"/>
                </a:solidFill>
                <a:latin typeface="Arial" charset="0"/>
              </a:rPr>
              <a:t>murid</a:t>
            </a:r>
            <a:r>
              <a:rPr lang="en-US" sz="2800" b="1" dirty="0">
                <a:solidFill>
                  <a:srgbClr val="3333CC"/>
                </a:solidFill>
                <a:latin typeface="Arial" charset="0"/>
              </a:rPr>
              <a:t>.</a:t>
            </a:r>
            <a:br>
              <a:rPr lang="en-US" sz="2800" b="1" dirty="0">
                <a:solidFill>
                  <a:srgbClr val="3333CC"/>
                </a:solidFill>
                <a:latin typeface="Arial" charset="0"/>
              </a:rPr>
            </a:br>
            <a:r>
              <a:rPr lang="en-US" sz="3200" b="1" dirty="0">
                <a:solidFill>
                  <a:srgbClr val="3333CC"/>
                </a:solidFill>
                <a:latin typeface="Arial Narrow" pitchFamily="34" charset="0"/>
              </a:rPr>
              <a:t/>
            </a:r>
            <a:br>
              <a:rPr lang="en-US" sz="3200" b="1" dirty="0">
                <a:solidFill>
                  <a:srgbClr val="3333CC"/>
                </a:solidFill>
                <a:latin typeface="Arial Narrow" pitchFamily="34" charset="0"/>
              </a:rPr>
            </a:br>
            <a:r>
              <a:rPr lang="en-US" sz="3200" b="1" dirty="0">
                <a:solidFill>
                  <a:srgbClr val="3333CC"/>
                </a:solidFill>
                <a:latin typeface="Arial Narrow" pitchFamily="34" charset="0"/>
              </a:rPr>
              <a:t> </a:t>
            </a:r>
            <a:r>
              <a:rPr lang="en-US" sz="2800" b="1" dirty="0">
                <a:solidFill>
                  <a:srgbClr val="FF0000"/>
                </a:solidFill>
                <a:latin typeface="Arial Unicode MS" pitchFamily="34" charset="-128"/>
                <a:ea typeface="Arial Unicode MS" pitchFamily="34" charset="-128"/>
                <a:cs typeface="Arial Unicode MS" pitchFamily="34" charset="-128"/>
              </a:rPr>
              <a:t>✓</a:t>
            </a:r>
            <a:r>
              <a:rPr lang="en-US" sz="3200" b="1" dirty="0">
                <a:solidFill>
                  <a:srgbClr val="3333CC"/>
                </a:solidFill>
                <a:latin typeface="Arial Narrow" pitchFamily="34" charset="0"/>
              </a:rPr>
              <a:t> </a:t>
            </a:r>
            <a:r>
              <a:rPr lang="en-US" sz="2800" b="1" dirty="0" err="1">
                <a:solidFill>
                  <a:srgbClr val="3333CC"/>
                </a:solidFill>
                <a:latin typeface="Arial" charset="0"/>
              </a:rPr>
              <a:t>memberi</a:t>
            </a:r>
            <a:r>
              <a:rPr lang="en-US" sz="2800" b="1" dirty="0">
                <a:solidFill>
                  <a:srgbClr val="3333CC"/>
                </a:solidFill>
                <a:latin typeface="Arial" charset="0"/>
              </a:rPr>
              <a:t> </a:t>
            </a:r>
            <a:r>
              <a:rPr lang="en-US" sz="2800" b="1" dirty="0" err="1">
                <a:solidFill>
                  <a:srgbClr val="3333CC"/>
                </a:solidFill>
                <a:latin typeface="Arial" charset="0"/>
              </a:rPr>
              <a:t>peluang</a:t>
            </a:r>
            <a:r>
              <a:rPr lang="en-US" sz="2800" b="1" dirty="0">
                <a:solidFill>
                  <a:srgbClr val="3333CC"/>
                </a:solidFill>
                <a:latin typeface="Arial" charset="0"/>
              </a:rPr>
              <a:t> </a:t>
            </a:r>
            <a:r>
              <a:rPr lang="en-US" sz="2800" b="1" dirty="0" err="1">
                <a:solidFill>
                  <a:srgbClr val="3333CC"/>
                </a:solidFill>
                <a:latin typeface="Arial" charset="0"/>
              </a:rPr>
              <a:t>kepada</a:t>
            </a:r>
            <a:r>
              <a:rPr lang="en-US" sz="2800" b="1" dirty="0">
                <a:solidFill>
                  <a:srgbClr val="3333CC"/>
                </a:solidFill>
                <a:latin typeface="Arial" charset="0"/>
              </a:rPr>
              <a:t> </a:t>
            </a:r>
            <a:r>
              <a:rPr lang="en-US" sz="2800" b="1" dirty="0" err="1">
                <a:solidFill>
                  <a:srgbClr val="3333CC"/>
                </a:solidFill>
                <a:latin typeface="Arial" charset="0"/>
              </a:rPr>
              <a:t>murid</a:t>
            </a:r>
            <a:r>
              <a:rPr lang="en-US" sz="2800" b="1" dirty="0">
                <a:solidFill>
                  <a:srgbClr val="3333CC"/>
                </a:solidFill>
                <a:latin typeface="Arial" charset="0"/>
              </a:rPr>
              <a:t> </a:t>
            </a:r>
            <a:r>
              <a:rPr lang="en-US" sz="2800" b="1" dirty="0" err="1">
                <a:solidFill>
                  <a:srgbClr val="3333CC"/>
                </a:solidFill>
                <a:latin typeface="Arial" charset="0"/>
              </a:rPr>
              <a:t>belajar</a:t>
            </a:r>
            <a:r>
              <a:rPr lang="en-US" sz="2800" b="1" dirty="0">
                <a:solidFill>
                  <a:srgbClr val="3333CC"/>
                </a:solidFill>
                <a:latin typeface="Arial" charset="0"/>
              </a:rPr>
              <a:t> </a:t>
            </a:r>
            <a:br>
              <a:rPr lang="en-US" sz="2800" b="1" dirty="0">
                <a:solidFill>
                  <a:srgbClr val="3333CC"/>
                </a:solidFill>
                <a:latin typeface="Arial" charset="0"/>
              </a:rPr>
            </a:br>
            <a:r>
              <a:rPr lang="en-US" sz="2800" b="1" dirty="0">
                <a:solidFill>
                  <a:srgbClr val="3333CC"/>
                </a:solidFill>
                <a:latin typeface="Arial" charset="0"/>
              </a:rPr>
              <a:t>    </a:t>
            </a:r>
            <a:r>
              <a:rPr lang="en-US" sz="2800" b="1" dirty="0" err="1">
                <a:solidFill>
                  <a:srgbClr val="3333CC"/>
                </a:solidFill>
                <a:latin typeface="Arial" charset="0"/>
              </a:rPr>
              <a:t>secara</a:t>
            </a:r>
            <a:r>
              <a:rPr lang="en-US" sz="2800" b="1" dirty="0">
                <a:solidFill>
                  <a:srgbClr val="3333CC"/>
                </a:solidFill>
                <a:latin typeface="Arial" charset="0"/>
              </a:rPr>
              <a:t> </a:t>
            </a:r>
            <a:r>
              <a:rPr lang="en-US" sz="2800" b="1" dirty="0" err="1">
                <a:solidFill>
                  <a:srgbClr val="3333CC"/>
                </a:solidFill>
                <a:latin typeface="Arial" charset="0"/>
              </a:rPr>
              <a:t>berkesan</a:t>
            </a:r>
            <a:r>
              <a:rPr lang="en-US" sz="2800" b="1" dirty="0">
                <a:solidFill>
                  <a:srgbClr val="3333CC"/>
                </a:solidFill>
                <a:latin typeface="Arial" charset="0"/>
              </a:rPr>
              <a:t> </a:t>
            </a:r>
            <a:r>
              <a:rPr lang="en-US" sz="2800" b="1" dirty="0" err="1">
                <a:solidFill>
                  <a:srgbClr val="3333CC"/>
                </a:solidFill>
                <a:latin typeface="Arial" charset="0"/>
              </a:rPr>
              <a:t>dengan</a:t>
            </a:r>
            <a:r>
              <a:rPr lang="en-US" sz="2800" b="1" dirty="0">
                <a:solidFill>
                  <a:srgbClr val="3333CC"/>
                </a:solidFill>
                <a:latin typeface="Arial" charset="0"/>
              </a:rPr>
              <a:t> </a:t>
            </a:r>
            <a:r>
              <a:rPr lang="en-US" sz="2800" b="1" dirty="0" err="1">
                <a:solidFill>
                  <a:srgbClr val="3333CC"/>
                </a:solidFill>
                <a:latin typeface="Arial" charset="0"/>
              </a:rPr>
              <a:t>bimbingan</a:t>
            </a:r>
            <a:r>
              <a:rPr lang="en-US" sz="2800" b="1" dirty="0">
                <a:solidFill>
                  <a:srgbClr val="3333CC"/>
                </a:solidFill>
                <a:latin typeface="Arial" charset="0"/>
              </a:rPr>
              <a:t> </a:t>
            </a:r>
            <a:br>
              <a:rPr lang="en-US" sz="2800" b="1" dirty="0">
                <a:solidFill>
                  <a:srgbClr val="3333CC"/>
                </a:solidFill>
                <a:latin typeface="Arial" charset="0"/>
              </a:rPr>
            </a:br>
            <a:r>
              <a:rPr lang="en-US" sz="2800" b="1" dirty="0">
                <a:solidFill>
                  <a:srgbClr val="3333CC"/>
                </a:solidFill>
                <a:latin typeface="Arial" charset="0"/>
              </a:rPr>
              <a:t>     yang minimum.</a:t>
            </a:r>
            <a:br>
              <a:rPr lang="en-US" sz="2800" b="1" dirty="0">
                <a:solidFill>
                  <a:srgbClr val="3333CC"/>
                </a:solidFill>
                <a:latin typeface="Arial" charset="0"/>
              </a:rPr>
            </a:br>
            <a:r>
              <a:rPr lang="en-US" sz="3200" b="1" dirty="0">
                <a:solidFill>
                  <a:srgbClr val="3333CC"/>
                </a:solidFill>
                <a:latin typeface="Arial Narrow" pitchFamily="34" charset="0"/>
              </a:rPr>
              <a:t/>
            </a:r>
            <a:br>
              <a:rPr lang="en-US" sz="3200" b="1" dirty="0">
                <a:solidFill>
                  <a:srgbClr val="3333CC"/>
                </a:solidFill>
                <a:latin typeface="Arial Narrow" pitchFamily="34" charset="0"/>
              </a:rPr>
            </a:br>
            <a:r>
              <a:rPr lang="en-US" sz="3200" b="1" dirty="0">
                <a:solidFill>
                  <a:srgbClr val="3333CC"/>
                </a:solidFill>
                <a:latin typeface="Arial Narrow" pitchFamily="34" charset="0"/>
              </a:rPr>
              <a:t> </a:t>
            </a:r>
            <a:r>
              <a:rPr lang="en-US" sz="2800" b="1" dirty="0">
                <a:solidFill>
                  <a:srgbClr val="FF0000"/>
                </a:solidFill>
                <a:latin typeface="Arial Unicode MS" pitchFamily="34" charset="-128"/>
                <a:ea typeface="Arial Unicode MS" pitchFamily="34" charset="-128"/>
                <a:cs typeface="Arial Unicode MS" pitchFamily="34" charset="-128"/>
              </a:rPr>
              <a:t>✓</a:t>
            </a:r>
            <a:r>
              <a:rPr lang="en-US" sz="3200" b="1" dirty="0">
                <a:solidFill>
                  <a:srgbClr val="3333CC"/>
                </a:solidFill>
                <a:latin typeface="Arial Narrow" pitchFamily="34" charset="0"/>
              </a:rPr>
              <a:t> </a:t>
            </a:r>
            <a:r>
              <a:rPr lang="en-US" sz="2800" b="1" dirty="0" err="1">
                <a:solidFill>
                  <a:srgbClr val="3333CC"/>
                </a:solidFill>
                <a:latin typeface="Arial" charset="0"/>
                <a:cs typeface="Times New Roman" pitchFamily="18" charset="0"/>
              </a:rPr>
              <a:t>meningkat</a:t>
            </a:r>
            <a:r>
              <a:rPr lang="en-US" sz="2800" b="1" dirty="0">
                <a:solidFill>
                  <a:srgbClr val="3333CC"/>
                </a:solidFill>
                <a:latin typeface="Arial" charset="0"/>
                <a:cs typeface="Times New Roman" pitchFamily="18" charset="0"/>
              </a:rPr>
              <a:t> </a:t>
            </a:r>
            <a:r>
              <a:rPr lang="en-US" sz="2800" b="1" dirty="0" err="1">
                <a:solidFill>
                  <a:srgbClr val="3333CC"/>
                </a:solidFill>
                <a:latin typeface="Arial" charset="0"/>
                <a:cs typeface="Times New Roman" pitchFamily="18" charset="0"/>
              </a:rPr>
              <a:t>kemahiran</a:t>
            </a:r>
            <a:r>
              <a:rPr lang="en-US" sz="2800" b="1" dirty="0">
                <a:solidFill>
                  <a:srgbClr val="3333CC"/>
                </a:solidFill>
                <a:latin typeface="Arial" charset="0"/>
                <a:cs typeface="Times New Roman" pitchFamily="18" charset="0"/>
              </a:rPr>
              <a:t> ICT.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2" name="Text Box 8"/>
          <p:cNvSpPr txBox="1">
            <a:spLocks noChangeArrowheads="1"/>
          </p:cNvSpPr>
          <p:nvPr/>
        </p:nvSpPr>
        <p:spPr bwMode="ltGray">
          <a:xfrm>
            <a:off x="304800" y="304800"/>
            <a:ext cx="7391400" cy="1554163"/>
          </a:xfrm>
          <a:prstGeom prst="rect">
            <a:avLst/>
          </a:prstGeom>
          <a:noFill/>
          <a:ln w="9525">
            <a:noFill/>
            <a:miter lim="800000"/>
            <a:headEnd/>
            <a:tailEnd/>
          </a:ln>
          <a:effectLst/>
        </p:spPr>
        <p:txBody>
          <a:bodyPr>
            <a:spAutoFit/>
          </a:bodyPr>
          <a:lstStyle/>
          <a:p>
            <a:pPr algn="just" eaLnBrk="1" hangingPunct="1">
              <a:spcBef>
                <a:spcPct val="50000"/>
              </a:spcBef>
            </a:pPr>
            <a:r>
              <a:rPr lang="en-US" sz="3200" b="1">
                <a:solidFill>
                  <a:srgbClr val="D60093"/>
                </a:solidFill>
                <a:latin typeface="Arial Narrow" pitchFamily="34" charset="0"/>
                <a:cs typeface="Times New Roman" pitchFamily="18" charset="0"/>
              </a:rPr>
              <a:t>Untuk memperoleh manfaat mengguna ICT dalam P&amp;P perkara ­perkara berikut perlu diberi perhatian</a:t>
            </a:r>
            <a:r>
              <a:rPr lang="en-US" sz="2400" b="1">
                <a:solidFill>
                  <a:srgbClr val="FF0066"/>
                </a:solidFill>
                <a:latin typeface="Arial Narrow" pitchFamily="34" charset="0"/>
                <a:cs typeface="Times New Roman" pitchFamily="18" charset="0"/>
              </a:rPr>
              <a:t>:</a:t>
            </a:r>
            <a:endParaRPr lang="en-US" sz="2400" b="1">
              <a:solidFill>
                <a:srgbClr val="FF0066"/>
              </a:solidFill>
              <a:latin typeface="Arial Narrow" pitchFamily="34" charset="0"/>
            </a:endParaRPr>
          </a:p>
        </p:txBody>
      </p:sp>
      <p:sp>
        <p:nvSpPr>
          <p:cNvPr id="21514" name="Text Box 10"/>
          <p:cNvSpPr txBox="1">
            <a:spLocks noChangeArrowheads="1"/>
          </p:cNvSpPr>
          <p:nvPr/>
        </p:nvSpPr>
        <p:spPr bwMode="ltGray">
          <a:xfrm>
            <a:off x="381000" y="2057400"/>
            <a:ext cx="7162800" cy="3295650"/>
          </a:xfrm>
          <a:prstGeom prst="rect">
            <a:avLst/>
          </a:prstGeom>
          <a:noFill/>
          <a:ln w="9525">
            <a:noFill/>
            <a:miter lim="800000"/>
            <a:headEnd/>
            <a:tailEnd/>
          </a:ln>
          <a:effectLst/>
        </p:spPr>
        <p:txBody>
          <a:bodyPr>
            <a:spAutoFit/>
          </a:bodyPr>
          <a:lstStyle/>
          <a:p>
            <a:pPr algn="just" eaLnBrk="1" hangingPunct="1">
              <a:spcBef>
                <a:spcPct val="50000"/>
              </a:spcBef>
              <a:buFontTx/>
              <a:buChar char="•"/>
            </a:pPr>
            <a:r>
              <a:rPr lang="en-US" sz="2800" b="1">
                <a:solidFill>
                  <a:srgbClr val="3333CC"/>
                </a:solidFill>
                <a:latin typeface="Arial" charset="0"/>
                <a:cs typeface="Times New Roman" pitchFamily="18" charset="0"/>
              </a:rPr>
              <a:t>Penggunaan ICT dalam P&amp;P dirancang dengan baik, bukan secara "bidan terjun" atau sebagai aktiviti sampingan yang tidak ada kaitan dengan kurikulum.</a:t>
            </a:r>
          </a:p>
          <a:p>
            <a:pPr algn="just" eaLnBrk="1" hangingPunct="1">
              <a:spcBef>
                <a:spcPct val="50000"/>
              </a:spcBef>
              <a:buFontTx/>
              <a:buChar char="•"/>
            </a:pPr>
            <a:r>
              <a:rPr lang="en-US" sz="2800" b="1">
                <a:solidFill>
                  <a:srgbClr val="3333CC"/>
                </a:solidFill>
                <a:latin typeface="Arial" charset="0"/>
                <a:cs typeface="Times New Roman" pitchFamily="18" charset="0"/>
              </a:rPr>
              <a:t>Penggunaan ICT bersesuaian dengan keperluan kurikulum dan menyokong pendekatan P&amp;P</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0" name="Text Box 4"/>
          <p:cNvSpPr txBox="1">
            <a:spLocks noChangeArrowheads="1"/>
          </p:cNvSpPr>
          <p:nvPr/>
        </p:nvSpPr>
        <p:spPr bwMode="ltGray">
          <a:xfrm>
            <a:off x="609600" y="1371600"/>
            <a:ext cx="7162800" cy="3509963"/>
          </a:xfrm>
          <a:prstGeom prst="rect">
            <a:avLst/>
          </a:prstGeom>
          <a:noFill/>
          <a:ln w="9525">
            <a:noFill/>
            <a:miter lim="800000"/>
            <a:headEnd/>
            <a:tailEnd/>
          </a:ln>
          <a:effectLst/>
        </p:spPr>
        <p:txBody>
          <a:bodyPr>
            <a:spAutoFit/>
          </a:bodyPr>
          <a:lstStyle/>
          <a:p>
            <a:pPr algn="just" eaLnBrk="1" hangingPunct="1">
              <a:spcBef>
                <a:spcPct val="50000"/>
              </a:spcBef>
              <a:buFontTx/>
              <a:buChar char="•"/>
            </a:pPr>
            <a:r>
              <a:rPr lang="en-US" sz="2800" b="1">
                <a:solidFill>
                  <a:srgbClr val="3333CC"/>
                </a:solidFill>
                <a:latin typeface="Arial" charset="0"/>
                <a:cs typeface="Times New Roman" pitchFamily="18" charset="0"/>
              </a:rPr>
              <a:t>Penggunaan ICT bersesuaian dengan keperluan kurikulum dan menyokong pendekatan P&amp;P</a:t>
            </a:r>
          </a:p>
          <a:p>
            <a:pPr algn="just" eaLnBrk="1" hangingPunct="1">
              <a:spcBef>
                <a:spcPct val="50000"/>
              </a:spcBef>
            </a:pPr>
            <a:endParaRPr lang="en-US" sz="2800" b="1">
              <a:solidFill>
                <a:srgbClr val="3333CC"/>
              </a:solidFill>
              <a:latin typeface="Arial" charset="0"/>
              <a:cs typeface="Times New Roman" pitchFamily="18" charset="0"/>
            </a:endParaRPr>
          </a:p>
          <a:p>
            <a:pPr algn="just" eaLnBrk="1" hangingPunct="1">
              <a:spcBef>
                <a:spcPct val="50000"/>
              </a:spcBef>
              <a:buFontTx/>
              <a:buChar char="•"/>
            </a:pPr>
            <a:r>
              <a:rPr lang="en-US" sz="2800" b="1">
                <a:solidFill>
                  <a:srgbClr val="3333CC"/>
                </a:solidFill>
                <a:latin typeface="Arial" charset="0"/>
                <a:cs typeface="Times New Roman" pitchFamily="18" charset="0"/>
              </a:rPr>
              <a:t>Ada perkakasan dan perisian yang sesuai yang boleh diguna dalam aktiviti pembelajaran</a:t>
            </a:r>
            <a:endParaRPr lang="en-US" sz="2800" b="1">
              <a:solidFill>
                <a:srgbClr val="3333CC"/>
              </a:solidFill>
              <a:latin typeface="Aria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Text Box 3"/>
          <p:cNvSpPr txBox="1">
            <a:spLocks noChangeArrowheads="1"/>
          </p:cNvSpPr>
          <p:nvPr/>
        </p:nvSpPr>
        <p:spPr bwMode="ltGray">
          <a:xfrm>
            <a:off x="762000" y="2133600"/>
            <a:ext cx="6934200" cy="2654300"/>
          </a:xfrm>
          <a:prstGeom prst="rect">
            <a:avLst/>
          </a:prstGeom>
          <a:noFill/>
          <a:ln w="9525">
            <a:noFill/>
            <a:miter lim="800000"/>
            <a:headEnd/>
            <a:tailEnd/>
          </a:ln>
          <a:effectLst/>
        </p:spPr>
        <p:txBody>
          <a:bodyPr>
            <a:spAutoFit/>
          </a:bodyPr>
          <a:lstStyle/>
          <a:p>
            <a:pPr algn="just" eaLnBrk="1" hangingPunct="1">
              <a:spcBef>
                <a:spcPct val="50000"/>
              </a:spcBef>
            </a:pPr>
            <a:r>
              <a:rPr lang="en-US" sz="2800" b="1">
                <a:solidFill>
                  <a:srgbClr val="3333CC"/>
                </a:solidFill>
                <a:latin typeface="Arial" charset="0"/>
                <a:cs typeface="Times New Roman" pitchFamily="18" charset="0"/>
              </a:rPr>
              <a:t>Guru tidak perlu menjadi pakar, cukup sekadar menguasai kemahiran asas ICT yang boleh diperolehi melalui aktiviti kelab komputer sekolah yang melaksanakan program Literasi Komputer Kementerian Pendidikan.</a:t>
            </a:r>
            <a:endParaRPr lang="en-US" sz="2800" b="1">
              <a:solidFill>
                <a:srgbClr val="3333CC"/>
              </a:solidFill>
              <a:latin typeface="Arial" charset="0"/>
            </a:endParaRPr>
          </a:p>
        </p:txBody>
      </p:sp>
      <p:sp>
        <p:nvSpPr>
          <p:cNvPr id="22532" name="Rectangle 4"/>
          <p:cNvSpPr>
            <a:spLocks noGrp="1" noChangeArrowheads="1"/>
          </p:cNvSpPr>
          <p:nvPr>
            <p:ph type="title" idx="4294967295"/>
          </p:nvPr>
        </p:nvSpPr>
        <p:spPr>
          <a:xfrm>
            <a:off x="0" y="200025"/>
            <a:ext cx="7467600" cy="1554163"/>
          </a:xfrm>
        </p:spPr>
        <p:txBody>
          <a:bodyPr>
            <a:normAutofit fontScale="90000"/>
          </a:bodyPr>
          <a:lstStyle/>
          <a:p>
            <a:pPr algn="l"/>
            <a:r>
              <a:rPr lang="en-US" sz="3200" b="1" i="1" dirty="0" err="1">
                <a:solidFill>
                  <a:srgbClr val="FF0066"/>
                </a:solidFill>
                <a:latin typeface="Times New Roman" pitchFamily="18" charset="0"/>
                <a:cs typeface="Times New Roman" pitchFamily="18" charset="0"/>
              </a:rPr>
              <a:t>Perlukah</a:t>
            </a:r>
            <a:r>
              <a:rPr lang="en-US" sz="3200" b="1" i="1" dirty="0">
                <a:solidFill>
                  <a:srgbClr val="FF0066"/>
                </a:solidFill>
                <a:latin typeface="Times New Roman" pitchFamily="18" charset="0"/>
                <a:cs typeface="Times New Roman" pitchFamily="18" charset="0"/>
              </a:rPr>
              <a:t> </a:t>
            </a:r>
            <a:r>
              <a:rPr lang="en-US" sz="3200" b="1" i="1" dirty="0" err="1">
                <a:solidFill>
                  <a:srgbClr val="FF0066"/>
                </a:solidFill>
                <a:latin typeface="Times New Roman" pitchFamily="18" charset="0"/>
                <a:cs typeface="Times New Roman" pitchFamily="18" charset="0"/>
              </a:rPr>
              <a:t>Saya</a:t>
            </a:r>
            <a:r>
              <a:rPr lang="en-US" sz="3200" b="1" i="1" dirty="0">
                <a:solidFill>
                  <a:srgbClr val="FF0066"/>
                </a:solidFill>
                <a:latin typeface="Times New Roman" pitchFamily="18" charset="0"/>
                <a:cs typeface="Times New Roman" pitchFamily="18" charset="0"/>
              </a:rPr>
              <a:t> </a:t>
            </a:r>
            <a:r>
              <a:rPr lang="en-US" sz="3200" b="1" i="1" dirty="0" err="1">
                <a:solidFill>
                  <a:srgbClr val="FF0066"/>
                </a:solidFill>
                <a:latin typeface="Times New Roman" pitchFamily="18" charset="0"/>
                <a:cs typeface="Times New Roman" pitchFamily="18" charset="0"/>
              </a:rPr>
              <a:t>Menjadi</a:t>
            </a:r>
            <a:r>
              <a:rPr lang="en-US" sz="3200" b="1" i="1" dirty="0">
                <a:solidFill>
                  <a:srgbClr val="FF0066"/>
                </a:solidFill>
                <a:latin typeface="Times New Roman" pitchFamily="18" charset="0"/>
                <a:cs typeface="Times New Roman" pitchFamily="18" charset="0"/>
              </a:rPr>
              <a:t> </a:t>
            </a:r>
            <a:r>
              <a:rPr lang="en-US" sz="3200" b="1" i="1" dirty="0" err="1">
                <a:solidFill>
                  <a:srgbClr val="FF0066"/>
                </a:solidFill>
                <a:latin typeface="Times New Roman" pitchFamily="18" charset="0"/>
                <a:cs typeface="Times New Roman" pitchFamily="18" charset="0"/>
              </a:rPr>
              <a:t>Pakar</a:t>
            </a:r>
            <a:r>
              <a:rPr lang="en-US" sz="3200" b="1" i="1" dirty="0">
                <a:solidFill>
                  <a:srgbClr val="FF0066"/>
                </a:solidFill>
                <a:latin typeface="Times New Roman" pitchFamily="18" charset="0"/>
                <a:cs typeface="Times New Roman" pitchFamily="18" charset="0"/>
              </a:rPr>
              <a:t> </a:t>
            </a:r>
            <a:r>
              <a:rPr lang="en-US" sz="3200" b="1" i="1" dirty="0" err="1">
                <a:solidFill>
                  <a:srgbClr val="FF0066"/>
                </a:solidFill>
                <a:latin typeface="Times New Roman" pitchFamily="18" charset="0"/>
                <a:cs typeface="Times New Roman" pitchFamily="18" charset="0"/>
              </a:rPr>
              <a:t>Komputer</a:t>
            </a:r>
            <a:r>
              <a:rPr lang="en-US" sz="3200" b="1" i="1" dirty="0">
                <a:solidFill>
                  <a:srgbClr val="FF0066"/>
                </a:solidFill>
                <a:latin typeface="Times New Roman" pitchFamily="18" charset="0"/>
                <a:cs typeface="Times New Roman" pitchFamily="18" charset="0"/>
              </a:rPr>
              <a:t> </a:t>
            </a:r>
            <a:r>
              <a:rPr lang="en-US" sz="3200" b="1" i="1" dirty="0" err="1">
                <a:solidFill>
                  <a:srgbClr val="FF0066"/>
                </a:solidFill>
                <a:latin typeface="Times New Roman" pitchFamily="18" charset="0"/>
                <a:cs typeface="Times New Roman" pitchFamily="18" charset="0"/>
              </a:rPr>
              <a:t>Sebelum</a:t>
            </a:r>
            <a:r>
              <a:rPr lang="en-US" sz="3200" b="1" i="1" dirty="0">
                <a:solidFill>
                  <a:srgbClr val="FF0066"/>
                </a:solidFill>
                <a:latin typeface="Times New Roman" pitchFamily="18" charset="0"/>
                <a:cs typeface="Times New Roman" pitchFamily="18" charset="0"/>
              </a:rPr>
              <a:t> </a:t>
            </a:r>
            <a:r>
              <a:rPr lang="en-US" sz="3200" b="1" i="1" dirty="0" err="1">
                <a:solidFill>
                  <a:srgbClr val="FF0066"/>
                </a:solidFill>
                <a:latin typeface="Times New Roman" pitchFamily="18" charset="0"/>
                <a:cs typeface="Times New Roman" pitchFamily="18" charset="0"/>
              </a:rPr>
              <a:t>Boleh</a:t>
            </a:r>
            <a:r>
              <a:rPr lang="en-US" sz="3200" b="1" i="1" dirty="0">
                <a:solidFill>
                  <a:srgbClr val="FF0066"/>
                </a:solidFill>
                <a:latin typeface="Times New Roman" pitchFamily="18" charset="0"/>
                <a:cs typeface="Times New Roman" pitchFamily="18" charset="0"/>
              </a:rPr>
              <a:t> </a:t>
            </a:r>
            <a:r>
              <a:rPr lang="en-US" sz="3200" b="1" i="1" dirty="0" err="1">
                <a:solidFill>
                  <a:srgbClr val="FF0066"/>
                </a:solidFill>
                <a:latin typeface="Times New Roman" pitchFamily="18" charset="0"/>
                <a:cs typeface="Times New Roman" pitchFamily="18" charset="0"/>
              </a:rPr>
              <a:t>Menggunakannya</a:t>
            </a:r>
            <a:r>
              <a:rPr lang="en-US" sz="3200" b="1" i="1" dirty="0">
                <a:solidFill>
                  <a:srgbClr val="FF0066"/>
                </a:solidFill>
                <a:latin typeface="Times New Roman" pitchFamily="18" charset="0"/>
                <a:cs typeface="Times New Roman" pitchFamily="18" charset="0"/>
              </a:rPr>
              <a:t> </a:t>
            </a:r>
            <a:r>
              <a:rPr lang="en-US" sz="3200" b="1" i="1" dirty="0" err="1">
                <a:solidFill>
                  <a:srgbClr val="FF0066"/>
                </a:solidFill>
                <a:latin typeface="Times New Roman" pitchFamily="18" charset="0"/>
                <a:cs typeface="Times New Roman" pitchFamily="18" charset="0"/>
              </a:rPr>
              <a:t>Dalam</a:t>
            </a:r>
            <a:r>
              <a:rPr lang="en-US" sz="3200" b="1" i="1" dirty="0">
                <a:solidFill>
                  <a:srgbClr val="FF0066"/>
                </a:solidFill>
                <a:latin typeface="Times New Roman" pitchFamily="18" charset="0"/>
                <a:cs typeface="Times New Roman" pitchFamily="18" charset="0"/>
              </a:rPr>
              <a:t> P&amp;P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TotalTime>
  <Words>767</Words>
  <Application>Microsoft Office PowerPoint</Application>
  <PresentationFormat>On-screen Show (4:3)</PresentationFormat>
  <Paragraphs>111</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Metro</vt:lpstr>
      <vt:lpstr>Slide 1</vt:lpstr>
      <vt:lpstr>Skop Perbincangan</vt:lpstr>
      <vt:lpstr>Apa Maksud Penggunaan ICT Dalam P&amp;P ?</vt:lpstr>
      <vt:lpstr>Apa Manafaat ICT Dalam Pembelajaran?</vt:lpstr>
      <vt:lpstr>   ✓  Membolehkan murid mengakses         maklumat yang sukar diperolehi.   ✓ Membolehkan murid mengumpul       maklumat yang perlukan masa yang       lama atau terlalu mahal untuk       diperoleh.   ✓ Mewujudkan suasana pembelajaran       yang menyeronokkan dan mencabar.   ✓ Membolehkan murid mencuba atau       melaksana eksperimen yang sukar,       terlalu mahal, mustahil atau bahaya       untuk dilaksana dengan cara biasa. </vt:lpstr>
      <vt:lpstr>✓ meningkat daya kreativiti dan imaginasi      murid.   ✓ memberi peluang kepada murid belajar      secara berkesan dengan bimbingan       yang minimum.   ✓ meningkat kemahiran ICT.</vt:lpstr>
      <vt:lpstr>Slide 7</vt:lpstr>
      <vt:lpstr>Slide 8</vt:lpstr>
      <vt:lpstr>Perlukah Saya Menjadi Pakar Komputer Sebelum Boleh Menggunakannya Dalam P&amp;P ?</vt:lpstr>
      <vt:lpstr>Bagaimana Menggunakan ICT Dalam P&amp;P ?</vt:lpstr>
      <vt:lpstr>Bagaimana Menggunakan ICT Dalam P&amp;P ?</vt:lpstr>
      <vt:lpstr>Dalam konteks pembelajaran , penggunaan ICT dalam P&amp;P boleh dikategori sebagai :</vt:lpstr>
      <vt:lpstr>ICT UNTUK PEMBELAJARAN TUTORIAL</vt:lpstr>
      <vt:lpstr>Apa maksud ICT untuk Pembelajaran Tutorial ?</vt:lpstr>
      <vt:lpstr>Slide 15</vt:lpstr>
      <vt:lpstr>Bagaimana ICT Diguna Untuk Pembelajaran Tutorial?</vt:lpstr>
      <vt:lpstr>Slide 17</vt:lpstr>
      <vt:lpstr>Slide 18</vt:lpstr>
      <vt:lpstr>Slide 19</vt:lpstr>
      <vt:lpstr>Sebahagian besar perisian pendidikan yang diguna dalam pembelajaran tutorial direka bentuk berdasar kepada model tradisional P&amp;P, model transmisi, yang melihat guru sebagai penyampai maklumat utama dan murid sebagai penerima.   Perisian pendidikan seperti ini lebih mudah diadaptasi oleh guru</vt:lpstr>
      <vt:lpstr>Penggunaan ICT untuk pembelajaran tutorial sesuai diguna dalam situasi berikut:  ✔Kelas yang mengandung kemampuan     belajar yang berbeza. Dalam situasi ini,     guru boleh memberi tumpuan kepada     sebahagian murid sementara sebahagian     yang lain mengguna komputer.   </vt:lpstr>
      <vt:lpstr>✔ Guru terpaksa bertugas luar dan kelas      diselia oleh guru ganti. Dalam situasi      ini, guru tersebut boleh merancang      pembelajaran mengguna komputer.   ✔ Terdapat murid yang sukar mengikuti       pengajaran guru. Dalam situasi ini,       guru boleh menggunakan perisian       pendidikan khusus untuk pemulihan.     </vt:lpstr>
      <vt:lpstr>  ✔ Terdapat murid cerdik yang       memerlukan aktiviti pengayaan.    ✔ Dalam situasi ini, perisian pendidikan       yang mencabar minda boleh diberikan       kepada mereka.</vt:lpstr>
      <vt:lpstr>ICT UNTUK  PEMBELAJARAN PENEROKAAN (EXPLORATARY)</vt:lpstr>
      <vt:lpstr>Penggunaan ICT untuk pembelajaran penerokaan berlaku apabila ICT digunakan sebagai medium untuk :</vt:lpstr>
      <vt:lpstr>Slide 26</vt:lpstr>
      <vt:lpstr>Dalam pembelajaran penerokaan, murid boleh mengawal dan menentukan maklumat yang diterima melalui ICT.   Ini berbeza dengan pembelajaran tutorial di mana murid hanya menerima bahan pelajaran yang dikawal dan ditentukan oleh sistem.</vt:lpstr>
      <vt:lpstr>Pendekatan ini serasi dan menyokong pendekatan constructivism, iaitu teori pembelajaran yang memberi penekanan kepada  * pemikiran kritis, * penyelesaian masalah,  * pengalaman pembelajaran yang autentik,  dan pengetahuan yang dibina melalui interaksi sosial.</vt:lpstr>
      <vt:lpstr>Apa Situasi Yang Sesuai Untuk Mengguna Pendekatan ini?</vt:lpstr>
      <vt:lpstr>Slide 30</vt:lpstr>
      <vt:lpstr>Apa Kelebihan Mengguna ICT Untuk Pembelajaran Penerokaan?</vt:lpstr>
      <vt:lpstr>Slide 32</vt:lpstr>
      <vt:lpstr>ICT SEBAGAI ALAT APLIKASI </vt:lpstr>
      <vt:lpstr>Apa Maksud ICT Sebagai Alat Aplikasi?</vt:lpstr>
      <vt:lpstr>Slide 35</vt:lpstr>
      <vt:lpstr>Apa Kelebihan Mengguna ICT Sebagai  Alat Aplikasi?</vt:lpstr>
      <vt:lpstr>ICT SEBAGAI ALAT KOMUNIKASI</vt:lpstr>
      <vt:lpstr>ICT dikatakan sebagai alat pemudah komunikasi apabila diguna untuk memboleh murid dan guru daripada lokasi yang berbeza menghantar, menerima dan berkongsi maklumat yang pelbagai bentuk.  </vt:lpstr>
      <vt:lpstr> Kemajuan ICT pada hari ini membolehkan komunikasi dilakukan dalam pelbagai mod seperti berikut:</vt:lpstr>
      <vt:lpstr>Bagaimana Guna ICT Sebagai   Alat Komunikasi Dalam PnP ?</vt:lpstr>
      <vt:lpstr>Apa Kelebihan Guna ICT Sebagai  Alat Komunikasi?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Noor Afifah Azizan</dc:creator>
  <cp:lastModifiedBy>Noor Afifah Azizan</cp:lastModifiedBy>
  <cp:revision>1</cp:revision>
  <dcterms:created xsi:type="dcterms:W3CDTF">2012-03-18T05:59:51Z</dcterms:created>
  <dcterms:modified xsi:type="dcterms:W3CDTF">2012-03-18T06:01:15Z</dcterms:modified>
</cp:coreProperties>
</file>